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92" r:id="rId1"/>
    <p:sldMasterId id="2147484116" r:id="rId2"/>
    <p:sldMasterId id="2147484104" r:id="rId3"/>
  </p:sldMasterIdLst>
  <p:notesMasterIdLst>
    <p:notesMasterId r:id="rId15"/>
  </p:notesMasterIdLst>
  <p:handoutMasterIdLst>
    <p:handoutMasterId r:id="rId16"/>
  </p:handoutMasterIdLst>
  <p:sldIdLst>
    <p:sldId id="256" r:id="rId4"/>
    <p:sldId id="300" r:id="rId5"/>
    <p:sldId id="317" r:id="rId6"/>
    <p:sldId id="321" r:id="rId7"/>
    <p:sldId id="303" r:id="rId8"/>
    <p:sldId id="323" r:id="rId9"/>
    <p:sldId id="322" r:id="rId10"/>
    <p:sldId id="325" r:id="rId11"/>
    <p:sldId id="324" r:id="rId12"/>
    <p:sldId id="331" r:id="rId13"/>
    <p:sldId id="333" r:id="rId14"/>
  </p:sldIdLst>
  <p:sldSz cx="9144000" cy="6858000" type="screen4x3"/>
  <p:notesSz cx="7104063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ECF8FB1E-255B-41B5-9155-84BC300BDC80}">
          <p14:sldIdLst>
            <p14:sldId id="256"/>
          </p14:sldIdLst>
        </p14:section>
        <p14:section name="Prečo profilovať uchádzačov o zamestnanie?" id="{587987D7-5AC2-47E7-8FDB-6908BEF7EAC4}">
          <p14:sldIdLst>
            <p14:sldId id="300"/>
            <p14:sldId id="317"/>
          </p14:sldIdLst>
        </p14:section>
        <p14:section name="Profilácia UoZ pomocou strojového učenia" id="{BCEEBF46-AACF-4909-BF33-CA08B025AAA5}">
          <p14:sldIdLst>
            <p14:sldId id="321"/>
            <p14:sldId id="303"/>
            <p14:sldId id="323"/>
            <p14:sldId id="322"/>
            <p14:sldId id="325"/>
            <p14:sldId id="324"/>
            <p14:sldId id="331"/>
            <p14:sldId id="333"/>
          </p14:sldIdLst>
        </p14:section>
        <p14:section name="Vybrané pripomienky recenzentov" id="{3D09BF37-3E26-4ED7-AC49-063489AFABA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adel Ján" initials="KJ" lastIdx="1" clrIdx="0">
    <p:extLst/>
  </p:cmAuthor>
  <p:cmAuthor id="2" name="Štefan  Domonkos" initials="ŠD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C70"/>
    <a:srgbClr val="B7194A"/>
    <a:srgbClr val="FCE8EE"/>
    <a:srgbClr val="003399"/>
    <a:srgbClr val="9DC3E6"/>
    <a:srgbClr val="A5A5A5"/>
    <a:srgbClr val="969696"/>
    <a:srgbClr val="F095B1"/>
    <a:srgbClr val="F08FB1"/>
    <a:srgbClr val="478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Stredný štýl 3 - 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99688" autoAdjust="0"/>
  </p:normalViewPr>
  <p:slideViewPr>
    <p:cSldViewPr>
      <p:cViewPr varScale="1">
        <p:scale>
          <a:sx n="163" d="100"/>
          <a:sy n="163" d="100"/>
        </p:scale>
        <p:origin x="165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0" y="108"/>
      </p:cViewPr>
      <p:guideLst>
        <p:guide orient="horz" pos="2880"/>
        <p:guide pos="2160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sk-SK" smtClean="0"/>
              <a:t>Inštitút sociálnej politiky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A8C5ECC-814A-4875-BCF2-E99AD508B9C4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6EA8524-6CE9-45EF-AD5D-784E3544DD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769965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sk-SK" smtClean="0"/>
              <a:t>Inštitút sociálnej politiky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724851D-7027-4232-A6B7-6179B71F0822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2860E80-42C9-4A8A-845C-8FD010E18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6764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hlavičky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k-SK" smtClean="0"/>
              <a:t>Inštitút sociálnej politiky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51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loyment.gov.sk/sk/ministerstvo/vyskum-oblasti-prace-socialnych-veci-institut-socialnej-politiky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loyment.gov.sk/isp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mployment.gov.sk/isp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loyment.gov.sk/isp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dirty="0">
              <a:latin typeface="Arial Narrow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</a:t>
            </a:r>
            <a:r>
              <a:rPr lang="sk-SK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</a:t>
            </a:r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inštitút sociálnej politiky</a:t>
            </a:r>
            <a:endParaRPr lang="sk-SK" dirty="0">
              <a:solidFill>
                <a:srgbClr val="DB0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dirty="0">
              <a:latin typeface="Arial Narrow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8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6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924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81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24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43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897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094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578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21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                                                                                                     inštitút sociálnej politiky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777270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3399"/>
                </a:solidFill>
                <a:latin typeface="Arial Narrow" pitchFamily="34" charset="0"/>
              </a:defRPr>
            </a:lvl1pPr>
            <a:lvl2pPr>
              <a:defRPr>
                <a:solidFill>
                  <a:srgbClr val="003399"/>
                </a:solidFill>
                <a:latin typeface="Arial Narrow" pitchFamily="34" charset="0"/>
              </a:defRPr>
            </a:lvl2pPr>
            <a:lvl3pPr>
              <a:defRPr>
                <a:solidFill>
                  <a:srgbClr val="003399"/>
                </a:solidFill>
                <a:latin typeface="Arial Narrow" pitchFamily="34" charset="0"/>
              </a:defRPr>
            </a:lvl3pPr>
            <a:lvl4pPr>
              <a:defRPr>
                <a:solidFill>
                  <a:srgbClr val="003399"/>
                </a:solidFill>
                <a:latin typeface="Arial Narrow" pitchFamily="34" charset="0"/>
              </a:defRPr>
            </a:lvl4pPr>
            <a:lvl5pPr>
              <a:defRPr>
                <a:solidFill>
                  <a:srgbClr val="003399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67844" y="6337926"/>
            <a:ext cx="2808312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625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fld id="{906E7947-9EA2-450D-85DE-F2ECC949C6FE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8" name="Obrázok 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9"/>
          <a:stretch/>
        </p:blipFill>
        <p:spPr bwMode="auto">
          <a:xfrm>
            <a:off x="8299450" y="6393815"/>
            <a:ext cx="387350" cy="32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86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98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004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568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14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4178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04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320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4141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262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650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	inštitút sociálnej politiky</a:t>
            </a:r>
          </a:p>
          <a:p>
            <a:pPr algn="l"/>
            <a:endParaRPr lang="sk-SK" dirty="0">
              <a:solidFill>
                <a:srgbClr val="DB0F84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747254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399"/>
                </a:solidFill>
                <a:latin typeface="Arial Narrow" pitchFamily="34" charset="0"/>
              </a:defRPr>
            </a:lvl1pPr>
            <a:lvl2pPr>
              <a:defRPr sz="2400">
                <a:solidFill>
                  <a:srgbClr val="003399"/>
                </a:solidFill>
                <a:latin typeface="Arial Narrow" pitchFamily="34" charset="0"/>
              </a:defRPr>
            </a:lvl2pPr>
            <a:lvl3pPr>
              <a:defRPr sz="2000">
                <a:solidFill>
                  <a:srgbClr val="003399"/>
                </a:solidFill>
                <a:latin typeface="Arial Narrow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Arial Narrow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09864" y="16288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399"/>
                </a:solidFill>
                <a:latin typeface="Arial Narrow" pitchFamily="34" charset="0"/>
              </a:defRPr>
            </a:lvl1pPr>
            <a:lvl2pPr>
              <a:defRPr sz="2400">
                <a:solidFill>
                  <a:srgbClr val="003399"/>
                </a:solidFill>
                <a:latin typeface="Arial Narrow" pitchFamily="34" charset="0"/>
              </a:defRPr>
            </a:lvl2pPr>
            <a:lvl3pPr>
              <a:defRPr sz="2000">
                <a:solidFill>
                  <a:srgbClr val="003399"/>
                </a:solidFill>
                <a:latin typeface="Arial Narrow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Arial Narrow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fld id="{906E7947-9EA2-450D-85DE-F2ECC949C6F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299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76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849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23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399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3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smtClean="0">
              <a:solidFill>
                <a:srgbClr val="003399"/>
              </a:solidFill>
              <a:latin typeface="Arial Narrow" pitchFamily="34" charset="0"/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</a:t>
            </a:r>
            <a:r>
              <a:rPr lang="sk-SK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</a:t>
            </a:r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inštitút sociálnej politiky</a:t>
            </a:r>
            <a:endParaRPr lang="sk-SK" dirty="0">
              <a:solidFill>
                <a:srgbClr val="DB0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7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9492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smtClean="0">
              <a:solidFill>
                <a:srgbClr val="003399"/>
              </a:solidFill>
              <a:latin typeface="Arial Narrow" pitchFamily="34" charset="0"/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6250" cy="365125"/>
          </a:xfrm>
        </p:spPr>
        <p:txBody>
          <a:bodyPr/>
          <a:lstStyle/>
          <a:p>
            <a:fld id="{906E7947-9EA2-450D-85DE-F2ECC949C6F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</a:t>
            </a:r>
            <a:r>
              <a:rPr lang="sk-SK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</a:t>
            </a:r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inštitút sociálnej politiky</a:t>
            </a:r>
            <a:endParaRPr lang="sk-SK" dirty="0">
              <a:solidFill>
                <a:srgbClr val="DB0F84"/>
              </a:solidFill>
            </a:endParaRPr>
          </a:p>
        </p:txBody>
      </p:sp>
      <p:pic>
        <p:nvPicPr>
          <p:cNvPr id="14" name="Obrázok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9"/>
          <a:stretch/>
        </p:blipFill>
        <p:spPr bwMode="auto">
          <a:xfrm>
            <a:off x="8299450" y="6393815"/>
            <a:ext cx="387350" cy="32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2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smtClean="0">
              <a:solidFill>
                <a:srgbClr val="003399"/>
              </a:solidFill>
              <a:latin typeface="Arial Narrow" pitchFamily="34" charset="0"/>
              <a:cs typeface="Arial" pitchFamily="34" charset="0"/>
            </a:endParaRPr>
          </a:p>
          <a:p>
            <a:endParaRPr lang="sk-SK" smtClean="0">
              <a:latin typeface="Arial Narrow" pitchFamily="34" charset="0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625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fld id="{906E7947-9EA2-450D-85DE-F2ECC949C6F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                                                                                                             inštitút sociálnej politiky</a:t>
            </a:r>
          </a:p>
        </p:txBody>
      </p:sp>
      <p:pic>
        <p:nvPicPr>
          <p:cNvPr id="14" name="Obrázok 13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9"/>
          <a:stretch/>
        </p:blipFill>
        <p:spPr bwMode="auto">
          <a:xfrm>
            <a:off x="8299450" y="6393815"/>
            <a:ext cx="387350" cy="32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4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smtClean="0">
              <a:solidFill>
                <a:srgbClr val="003399"/>
              </a:solidFill>
              <a:latin typeface="Arial Narrow" pitchFamily="34" charset="0"/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fld id="{906E7947-9EA2-450D-85DE-F2ECC949C6F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423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k-SK" dirty="0">
              <a:latin typeface="Arial Narrow" pitchFamily="34" charset="0"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</a:t>
            </a:r>
            <a:r>
              <a:rPr lang="sk-SK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</a:t>
            </a:r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inštitút sociálnej politiky</a:t>
            </a:r>
            <a:endParaRPr lang="sk-SK" dirty="0">
              <a:solidFill>
                <a:srgbClr val="DB0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2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https://www.mpsvr.sk/sk/ministerstvo/vyskum-oblasti-prace-socialnych-veci-institut-socialnej-politiky/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55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675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>
              <a:latin typeface="Arial Narrow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fld id="{906E7947-9EA2-450D-85DE-F2ECC949C6F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9144000" cy="742392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</a:t>
            </a:r>
            <a:r>
              <a:rPr lang="sk-SK" b="1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</a:t>
            </a:r>
            <a:r>
              <a:rPr lang="sk-SK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inštitút sociálnej politiky</a:t>
            </a:r>
            <a:endParaRPr lang="sk-SK" dirty="0">
              <a:solidFill>
                <a:srgbClr val="DB0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6" r:id="rId3"/>
    <p:sldLayoutId id="2147484095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3399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399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99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99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99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99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91B5-324B-4F48-B73B-AD4568B7F14F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5E3B-EC3B-4159-AEA6-E85F0F04ED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23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9972-B2A2-4E0B-9922-EAD1044A2B77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ADAA-F820-4698-B5A2-8E3F0C41E4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2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ment.gov.sk/is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ment.gov.sk/i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mployment.gov.sk/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B71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DB0F84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064896" cy="26294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Profilácia UoZ pomocou strojového učenia</a:t>
            </a:r>
            <a:br>
              <a:rPr lang="sk-SK" dirty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2</a:t>
            </a:r>
            <a:r>
              <a:rPr lang="en-US" sz="2000" dirty="0"/>
              <a:t>8</a:t>
            </a:r>
            <a:r>
              <a:rPr lang="sk-SK" sz="2000" dirty="0" smtClean="0"/>
              <a:t>. </a:t>
            </a:r>
            <a:r>
              <a:rPr lang="en-US" sz="2000" dirty="0" smtClean="0"/>
              <a:t>j</a:t>
            </a:r>
            <a:r>
              <a:rPr lang="sk-SK" sz="2000" dirty="0" err="1" smtClean="0"/>
              <a:t>ún</a:t>
            </a:r>
            <a:r>
              <a:rPr lang="sk-SK" sz="2000" dirty="0" smtClean="0"/>
              <a:t> 2023</a:t>
            </a:r>
            <a:endParaRPr lang="sk-SK" sz="3600" dirty="0">
              <a:solidFill>
                <a:srgbClr val="003399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211960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k-SK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inštitút sociálnej politiky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614935" y="82331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www.employment.gov.sk</a:t>
            </a:r>
            <a:r>
              <a:rPr lang="sk-SK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/</a:t>
            </a:r>
            <a:r>
              <a:rPr lang="sk-SK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isp</a:t>
            </a:r>
            <a:endParaRPr lang="sk-SK" sz="2400" dirty="0">
              <a:solidFill>
                <a:schemeClr val="accent1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 smtClean="0"/>
              <a:t>Model </a:t>
            </a:r>
            <a:r>
              <a:rPr lang="en-US" sz="2000" dirty="0" smtClean="0"/>
              <a:t>(M</a:t>
            </a:r>
            <a:r>
              <a:rPr lang="en-US" sz="2000" dirty="0" smtClean="0"/>
              <a:t>) vs </a:t>
            </a:r>
            <a:r>
              <a:rPr lang="sk-SK" sz="2000" dirty="0" smtClean="0"/>
              <a:t>pracovníci (P)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E7947-9EA2-450D-85DE-F2ECC949C6FE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199" y="1268760"/>
            <a:ext cx="3394721" cy="50875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sk-SK" sz="1600" dirty="0" smtClean="0"/>
              <a:t>Na základe vyplnenej žiadosti o zaradenie do evidencie </a:t>
            </a:r>
            <a:r>
              <a:rPr lang="sk-SK" sz="1600" dirty="0" err="1" smtClean="0"/>
              <a:t>UoZ</a:t>
            </a:r>
            <a:r>
              <a:rPr lang="sk-SK" sz="1600" dirty="0" smtClean="0"/>
              <a:t> </a:t>
            </a:r>
            <a:r>
              <a:rPr lang="sk-SK" sz="1600" dirty="0">
                <a:solidFill>
                  <a:srgbClr val="E43C70"/>
                </a:solidFill>
              </a:rPr>
              <a:t>sme požiadali pracovníkov úradov práce aby odhadli rizikovosť </a:t>
            </a:r>
            <a:r>
              <a:rPr lang="sk-SK" sz="1600" dirty="0" smtClean="0"/>
              <a:t>vybraných jednotlivých </a:t>
            </a:r>
            <a:r>
              <a:rPr lang="sk-SK" sz="1600" dirty="0" err="1" smtClean="0"/>
              <a:t>UoZ</a:t>
            </a:r>
            <a:r>
              <a:rPr lang="sk-SK" sz="1600" dirty="0" smtClean="0"/>
              <a:t>. 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sk-SK" sz="1600" dirty="0" smtClean="0"/>
              <a:t>Tieto </a:t>
            </a:r>
            <a:r>
              <a:rPr lang="sk-SK" sz="1600" dirty="0">
                <a:solidFill>
                  <a:srgbClr val="E43C70"/>
                </a:solidFill>
              </a:rPr>
              <a:t>odhady pracovníkov</a:t>
            </a:r>
            <a:r>
              <a:rPr lang="sk-SK" sz="1600" dirty="0" smtClean="0"/>
              <a:t> boli porovnané s výsledkami </a:t>
            </a:r>
            <a:r>
              <a:rPr lang="sk-SK" sz="1600" dirty="0" err="1" smtClean="0">
                <a:solidFill>
                  <a:srgbClr val="E43C70"/>
                </a:solidFill>
              </a:rPr>
              <a:t>LightGBM</a:t>
            </a:r>
            <a:r>
              <a:rPr lang="sk-SK" sz="1600" dirty="0" smtClean="0">
                <a:solidFill>
                  <a:srgbClr val="E43C70"/>
                </a:solidFill>
              </a:rPr>
              <a:t> modelu</a:t>
            </a:r>
            <a:r>
              <a:rPr lang="sk-SK" sz="1600" dirty="0" smtClean="0"/>
              <a:t> a </a:t>
            </a:r>
            <a:r>
              <a:rPr lang="sk-SK" sz="1600" dirty="0" smtClean="0">
                <a:solidFill>
                  <a:srgbClr val="E43C70"/>
                </a:solidFill>
              </a:rPr>
              <a:t>skutočnosťou</a:t>
            </a:r>
            <a:r>
              <a:rPr lang="sk-SK" sz="16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sk-SK" sz="1600" dirty="0" smtClean="0"/>
              <a:t>Vo väčšine prípadov </a:t>
            </a:r>
            <a:r>
              <a:rPr lang="sk-SK" sz="1600" dirty="0" smtClean="0">
                <a:solidFill>
                  <a:srgbClr val="E43C70"/>
                </a:solidFill>
              </a:rPr>
              <a:t>bol model pri odhadovaní rizikovosti úspešnejší ako skúsení pracovníci</a:t>
            </a:r>
            <a:r>
              <a:rPr lang="sk-SK" sz="1600" dirty="0" smtClean="0"/>
              <a:t> (83% presnosť verzus 61% presnosť). </a:t>
            </a:r>
            <a:endParaRPr lang="sk-SK" sz="16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1600" dirty="0" smtClean="0"/>
              <a:t>Na základe týchto výsledkov si myslíme, že </a:t>
            </a:r>
            <a:r>
              <a:rPr lang="sk-SK" sz="1600" dirty="0" smtClean="0">
                <a:solidFill>
                  <a:srgbClr val="E43C70"/>
                </a:solidFill>
              </a:rPr>
              <a:t>model by mohol byť cenným nástrojom</a:t>
            </a:r>
            <a:r>
              <a:rPr lang="sk-SK" sz="1600" dirty="0" smtClean="0"/>
              <a:t>, ktorý by pomohol rýchlo identifikovať rizikových </a:t>
            </a:r>
            <a:r>
              <a:rPr lang="sk-SK" sz="1600" dirty="0" err="1" smtClean="0"/>
              <a:t>UoZ</a:t>
            </a:r>
            <a:r>
              <a:rPr lang="sk-SK" sz="1600" dirty="0" smtClean="0"/>
              <a:t> a celkovo by uľahčil a zefektívnil prácu s </a:t>
            </a:r>
            <a:r>
              <a:rPr lang="sk-SK" sz="1600" dirty="0" err="1" smtClean="0"/>
              <a:t>UoZ</a:t>
            </a:r>
            <a:r>
              <a:rPr lang="sk-SK" sz="1600" dirty="0" smtClean="0"/>
              <a:t>.    </a:t>
            </a:r>
            <a:endParaRPr lang="sk-SK" sz="16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5220072" cy="54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27876"/>
              </p:ext>
            </p:extLst>
          </p:nvPr>
        </p:nvGraphicFramePr>
        <p:xfrm>
          <a:off x="3995936" y="797811"/>
          <a:ext cx="4753507" cy="5328596"/>
        </p:xfrm>
        <a:graphic>
          <a:graphicData uri="http://schemas.openxmlformats.org/drawingml/2006/table">
            <a:tbl>
              <a:tblPr firstRow="1" firstCol="1" bandRow="1"/>
              <a:tblGrid>
                <a:gridCol w="631075">
                  <a:extLst>
                    <a:ext uri="{9D8B030D-6E8A-4147-A177-3AD203B41FA5}">
                      <a16:colId xmlns:a16="http://schemas.microsoft.com/office/drawing/2014/main" val="199860701"/>
                    </a:ext>
                  </a:extLst>
                </a:gridCol>
                <a:gridCol w="658331">
                  <a:extLst>
                    <a:ext uri="{9D8B030D-6E8A-4147-A177-3AD203B41FA5}">
                      <a16:colId xmlns:a16="http://schemas.microsoft.com/office/drawing/2014/main" val="3687388584"/>
                    </a:ext>
                  </a:extLst>
                </a:gridCol>
                <a:gridCol w="663048">
                  <a:extLst>
                    <a:ext uri="{9D8B030D-6E8A-4147-A177-3AD203B41FA5}">
                      <a16:colId xmlns:a16="http://schemas.microsoft.com/office/drawing/2014/main" val="3862676727"/>
                    </a:ext>
                  </a:extLst>
                </a:gridCol>
                <a:gridCol w="672616">
                  <a:extLst>
                    <a:ext uri="{9D8B030D-6E8A-4147-A177-3AD203B41FA5}">
                      <a16:colId xmlns:a16="http://schemas.microsoft.com/office/drawing/2014/main" val="1743211794"/>
                    </a:ext>
                  </a:extLst>
                </a:gridCol>
                <a:gridCol w="1059697">
                  <a:extLst>
                    <a:ext uri="{9D8B030D-6E8A-4147-A177-3AD203B41FA5}">
                      <a16:colId xmlns:a16="http://schemas.microsoft.com/office/drawing/2014/main" val="4236049239"/>
                    </a:ext>
                  </a:extLst>
                </a:gridCol>
                <a:gridCol w="1068740">
                  <a:extLst>
                    <a:ext uri="{9D8B030D-6E8A-4147-A177-3AD203B41FA5}">
                      <a16:colId xmlns:a16="http://schemas.microsoft.com/office/drawing/2014/main" val="1699022277"/>
                    </a:ext>
                  </a:extLst>
                </a:gridCol>
              </a:tblGrid>
              <a:tr h="2049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 dirty="0" err="1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UoZ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Hodnotenie pracovníkom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 dirty="0" err="1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LightGBM</a:t>
                      </a:r>
                      <a:r>
                        <a:rPr lang="en-US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odhad rizikovosti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sk-SK" sz="105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sk-SK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neuplatnenie sa </a:t>
                      </a:r>
                      <a:r>
                        <a:rPr lang="sk-SK" sz="105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= </a:t>
                      </a:r>
                      <a:r>
                        <a:rPr lang="sk-SK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uplatnenie sa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7621"/>
                  </a:ext>
                </a:extLst>
              </a:tr>
              <a:tr h="20494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Minimum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Priemer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19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10429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0,1200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0,0456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081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0,2450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0,0501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134502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0,2450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0,0547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13623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0,1825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0,0594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99536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0,1200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0,0762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374454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0,1200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0,1015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081904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0,4325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0,1076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50916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0,1200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0,1501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901721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⋮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⋮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⋮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⋮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⋮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⋮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279620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0,4950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0,8021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76125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0,6200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0,8072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795260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5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5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5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0,3075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5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0,8165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5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82176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0,3075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0,9046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51951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0,3700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0,9393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28364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0,7450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0,9400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91615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0,3075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0,9442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73770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0,6825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0,9613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854251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0,7450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0,9850</a:t>
                      </a:r>
                      <a:endParaRPr lang="sk-SK" sz="110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10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111488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1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18866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B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Správne vyhodnotenie modelom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sk-SK" sz="105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nesprávne pracovníkmi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66902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95B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Správne</a:t>
                      </a:r>
                      <a:r>
                        <a:rPr lang="sk-SK" sz="105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vyhodnotenie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pracovníkmi,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nesprávne modelom</a:t>
                      </a: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77076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Správne</a:t>
                      </a:r>
                      <a:r>
                        <a:rPr lang="sk-SK" sz="105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vyhodnotenie</a:t>
                      </a:r>
                      <a:r>
                        <a:rPr lang="sk-SK" sz="10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modelom aj pracovníkmi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41821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solidFill>
                            <a:srgbClr val="262626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Nesprávne vyhodnotenie modelom aj pracovníkmi</a:t>
                      </a: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21188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050" dirty="0">
                        <a:solidFill>
                          <a:srgbClr val="26262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8" marR="167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99723"/>
                  </a:ext>
                </a:extLst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 smtClean="0"/>
              <a:t>Hodnotenie pracovníkov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11</a:t>
            </a:fld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199" y="1268760"/>
            <a:ext cx="3106689" cy="50875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600" dirty="0" smtClean="0"/>
              <a:t>4 </a:t>
            </a:r>
            <a:r>
              <a:rPr lang="sk-SK" sz="1600" dirty="0" smtClean="0"/>
              <a:t>pracovníci</a:t>
            </a:r>
            <a:r>
              <a:rPr lang="en-US" sz="1600" dirty="0" smtClean="0"/>
              <a:t> </a:t>
            </a:r>
            <a:r>
              <a:rPr lang="sk-SK" sz="1600" dirty="0" smtClean="0"/>
              <a:t>dostali za úlohu ohodnotiť rizikovosť vybraných jednotlivých </a:t>
            </a:r>
            <a:r>
              <a:rPr lang="sk-SK" sz="1600" dirty="0" err="1" smtClean="0"/>
              <a:t>UoZ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400" dirty="0" smtClean="0"/>
              <a:t>A – </a:t>
            </a:r>
            <a:r>
              <a:rPr lang="sk-SK" sz="1400" dirty="0" smtClean="0"/>
              <a:t>veľmi rizikový</a:t>
            </a:r>
            <a:endParaRPr lang="en-US" sz="14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400" dirty="0" smtClean="0"/>
              <a:t>B – </a:t>
            </a:r>
            <a:r>
              <a:rPr lang="sk-SK" sz="1400" dirty="0" smtClean="0"/>
              <a:t>rizikový</a:t>
            </a:r>
            <a:endParaRPr lang="en-US" sz="14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400" dirty="0"/>
              <a:t>C</a:t>
            </a:r>
            <a:r>
              <a:rPr lang="en-US" sz="1400" dirty="0" smtClean="0"/>
              <a:t> – </a:t>
            </a:r>
            <a:r>
              <a:rPr lang="sk-SK" sz="1400" dirty="0" smtClean="0"/>
              <a:t>nerizikový</a:t>
            </a:r>
            <a:endParaRPr lang="en-US" sz="14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1400" dirty="0" smtClean="0"/>
              <a:t>D – </a:t>
            </a:r>
            <a:r>
              <a:rPr lang="sk-SK" sz="1400" dirty="0" smtClean="0"/>
              <a:t>veľmi nerizikový</a:t>
            </a:r>
            <a:endParaRPr lang="en-US" sz="1400" dirty="0" smtClean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sk-SK" sz="1600" dirty="0" smtClean="0"/>
              <a:t>Hodnotenia rôznych pracovníkov tých istých </a:t>
            </a:r>
            <a:r>
              <a:rPr lang="sk-SK" sz="1600" dirty="0" err="1" smtClean="0"/>
              <a:t>UoZ</a:t>
            </a:r>
            <a:r>
              <a:rPr lang="sk-SK" sz="1600" dirty="0" smtClean="0"/>
              <a:t> sa často značne líšili </a:t>
            </a:r>
            <a:r>
              <a:rPr lang="en-US" sz="1600" dirty="0" smtClean="0"/>
              <a:t>(</a:t>
            </a:r>
            <a:r>
              <a:rPr lang="sk-SK" sz="1600" dirty="0" smtClean="0"/>
              <a:t>prípady</a:t>
            </a:r>
            <a:r>
              <a:rPr lang="en-US" sz="1600" dirty="0" smtClean="0"/>
              <a:t> </a:t>
            </a:r>
            <a:r>
              <a:rPr lang="en-US" sz="1600" dirty="0" smtClean="0"/>
              <a:t>7, 52, 54, 57, 59).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sk-SK" sz="1600" dirty="0" smtClean="0">
                <a:solidFill>
                  <a:srgbClr val="E43C70"/>
                </a:solidFill>
              </a:rPr>
              <a:t>Model by mohol zabrániť zaujatosti pri hodnotení </a:t>
            </a:r>
            <a:r>
              <a:rPr lang="sk-SK" sz="1600" dirty="0" err="1" smtClean="0">
                <a:solidFill>
                  <a:srgbClr val="E43C70"/>
                </a:solidFill>
              </a:rPr>
              <a:t>UoZ</a:t>
            </a:r>
            <a:r>
              <a:rPr lang="en-US" sz="1600" dirty="0" smtClean="0">
                <a:solidFill>
                  <a:srgbClr val="E43C70"/>
                </a:solidFill>
              </a:rPr>
              <a:t>. </a:t>
            </a:r>
            <a:endParaRPr lang="en-US" sz="1600" dirty="0">
              <a:solidFill>
                <a:srgbClr val="E43C70"/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1600" dirty="0" smtClean="0">
              <a:solidFill>
                <a:srgbClr val="E43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r>
              <a:rPr lang="sk-SK" sz="2000" smtClean="0"/>
              <a:t>Prečo profilovať uchádzačov o zamestnanie?</a:t>
            </a:r>
            <a:endParaRPr lang="sk-SK" sz="2000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72819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sz="1600" dirty="0" smtClean="0"/>
              <a:t>Cieľom je posúdiť </a:t>
            </a:r>
            <a:r>
              <a:rPr lang="sk-SK" sz="1600" dirty="0" smtClean="0">
                <a:solidFill>
                  <a:srgbClr val="E43C70"/>
                </a:solidFill>
              </a:rPr>
              <a:t>rizikovosť</a:t>
            </a:r>
            <a:r>
              <a:rPr lang="sk-SK" sz="1600" dirty="0" smtClean="0"/>
              <a:t> </a:t>
            </a:r>
            <a:r>
              <a:rPr lang="sk-SK" sz="1600" dirty="0"/>
              <a:t>uchádzača z </a:t>
            </a:r>
            <a:r>
              <a:rPr lang="sk-SK" sz="1600" dirty="0" smtClean="0"/>
              <a:t>hľadiska </a:t>
            </a:r>
            <a:r>
              <a:rPr lang="sk-SK" sz="1600" dirty="0" smtClean="0">
                <a:solidFill>
                  <a:srgbClr val="E43C70"/>
                </a:solidFill>
              </a:rPr>
              <a:t>dlhodobého </a:t>
            </a:r>
            <a:r>
              <a:rPr lang="sk-SK" sz="1600" dirty="0">
                <a:solidFill>
                  <a:srgbClr val="E43C70"/>
                </a:solidFill>
              </a:rPr>
              <a:t>neuplatnenia sa </a:t>
            </a:r>
            <a:r>
              <a:rPr lang="sk-SK" sz="1600" dirty="0"/>
              <a:t>na pracovnom </a:t>
            </a:r>
            <a:r>
              <a:rPr lang="sk-SK" sz="1600" dirty="0" smtClean="0"/>
              <a:t>trhu už pri jeho zaradení do evidencie.</a:t>
            </a:r>
          </a:p>
          <a:p>
            <a:pPr marL="0" indent="0">
              <a:buNone/>
            </a:pPr>
            <a:r>
              <a:rPr lang="sk-SK" sz="1600" dirty="0" smtClean="0"/>
              <a:t>Dva druhy dlhodobého neuplatnenia sa:</a:t>
            </a:r>
          </a:p>
          <a:p>
            <a:r>
              <a:rPr lang="sk-SK" sz="1600" dirty="0" smtClean="0"/>
              <a:t>UoZ upadne do </a:t>
            </a:r>
            <a:r>
              <a:rPr lang="sk-SK" sz="1600" dirty="0" smtClean="0">
                <a:solidFill>
                  <a:srgbClr val="E43C70"/>
                </a:solidFill>
              </a:rPr>
              <a:t>dlhodobej nezamestnanosti </a:t>
            </a:r>
            <a:r>
              <a:rPr lang="sk-SK" sz="1600" dirty="0" smtClean="0"/>
              <a:t>(ostane v evidencii aspoň 12 mesiacov),</a:t>
            </a:r>
          </a:p>
          <a:p>
            <a:r>
              <a:rPr lang="sk-SK" sz="1600" dirty="0" smtClean="0"/>
              <a:t>UoZ je </a:t>
            </a:r>
            <a:r>
              <a:rPr lang="sk-SK" sz="1600" dirty="0" smtClean="0">
                <a:solidFill>
                  <a:srgbClr val="E43C70"/>
                </a:solidFill>
              </a:rPr>
              <a:t>vyradený</a:t>
            </a:r>
            <a:r>
              <a:rPr lang="sk-SK" sz="1600" dirty="0" smtClean="0"/>
              <a:t> z evidencie skôr ako po roku, ale </a:t>
            </a:r>
            <a:r>
              <a:rPr lang="sk-SK" sz="1600" dirty="0" smtClean="0">
                <a:solidFill>
                  <a:srgbClr val="E43C70"/>
                </a:solidFill>
              </a:rPr>
              <a:t>nenašiel pracovné uplatnenie</a:t>
            </a:r>
            <a:r>
              <a:rPr lang="sk-SK" sz="1600" dirty="0" smtClean="0"/>
              <a:t>.</a:t>
            </a:r>
            <a:endParaRPr lang="sk-SK" sz="16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13" name="Zástupný symbol obsahu 8"/>
          <p:cNvSpPr txBox="1">
            <a:spLocks/>
          </p:cNvSpPr>
          <p:nvPr/>
        </p:nvSpPr>
        <p:spPr>
          <a:xfrm>
            <a:off x="4538550" y="3325703"/>
            <a:ext cx="4148250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sk-SK" sz="1600" dirty="0" smtClean="0">
                <a:solidFill>
                  <a:srgbClr val="B7194A"/>
                </a:solidFill>
              </a:rPr>
              <a:t>vykonávanie </a:t>
            </a:r>
            <a:r>
              <a:rPr lang="sk-SK" sz="1600" dirty="0">
                <a:solidFill>
                  <a:srgbClr val="B7194A"/>
                </a:solidFill>
              </a:rPr>
              <a:t>nelegálnej práce, </a:t>
            </a:r>
            <a:r>
              <a:rPr lang="sk-SK" sz="1600" dirty="0" err="1">
                <a:solidFill>
                  <a:srgbClr val="B7194A"/>
                </a:solidFill>
              </a:rPr>
              <a:t>nespolupráca</a:t>
            </a:r>
            <a:r>
              <a:rPr lang="sk-SK" sz="1600" dirty="0">
                <a:solidFill>
                  <a:srgbClr val="B7194A"/>
                </a:solidFill>
              </a:rPr>
              <a:t> s úradom, nástup na výkon trestu odňatia slobody...</a:t>
            </a:r>
            <a:endParaRPr lang="sk-SK" sz="1600" dirty="0" smtClean="0">
              <a:solidFill>
                <a:srgbClr val="B7194A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sk-SK" sz="1600" dirty="0" smtClean="0">
                <a:solidFill>
                  <a:srgbClr val="9DC3E6"/>
                </a:solidFill>
              </a:rPr>
              <a:t>vznik </a:t>
            </a:r>
            <a:r>
              <a:rPr lang="sk-SK" sz="1600" dirty="0">
                <a:solidFill>
                  <a:srgbClr val="9DC3E6"/>
                </a:solidFill>
              </a:rPr>
              <a:t>pracovného pomeru, začatie vykonávania zárobkovej činnosti v cudzine, vznik oprávnenia </a:t>
            </a:r>
            <a:r>
              <a:rPr lang="sk-SK" sz="1600" dirty="0" smtClean="0">
                <a:solidFill>
                  <a:srgbClr val="9DC3E6"/>
                </a:solidFill>
              </a:rPr>
              <a:t>na SZČ...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rgbClr val="A5A5A5"/>
                </a:solidFill>
              </a:rPr>
              <a:t>požiadanie </a:t>
            </a:r>
            <a:r>
              <a:rPr lang="sk-SK" sz="1600" dirty="0">
                <a:solidFill>
                  <a:srgbClr val="A5A5A5"/>
                </a:solidFill>
              </a:rPr>
              <a:t>o vyradenie (vlastná žiadosť), narodenie </a:t>
            </a:r>
            <a:r>
              <a:rPr lang="sk-SK" sz="1600" dirty="0" smtClean="0">
                <a:solidFill>
                  <a:srgbClr val="A5A5A5"/>
                </a:solidFill>
              </a:rPr>
              <a:t>dieťaťa,</a:t>
            </a:r>
            <a:r>
              <a:rPr lang="pl-PL" sz="1600" dirty="0">
                <a:solidFill>
                  <a:srgbClr val="A5A5A5"/>
                </a:solidFill>
              </a:rPr>
              <a:t> požiadanie o vyradenie z dôvodu starostlivosti o </a:t>
            </a:r>
            <a:r>
              <a:rPr lang="pl-PL" sz="1600" dirty="0" smtClean="0">
                <a:solidFill>
                  <a:srgbClr val="A5A5A5"/>
                </a:solidFill>
              </a:rPr>
              <a:t>dieťa alebo </a:t>
            </a:r>
            <a:r>
              <a:rPr lang="pl-PL" sz="1600" dirty="0">
                <a:solidFill>
                  <a:srgbClr val="A5A5A5"/>
                </a:solidFill>
              </a:rPr>
              <a:t>o blízku </a:t>
            </a:r>
            <a:r>
              <a:rPr lang="pl-PL" sz="1600" dirty="0" smtClean="0">
                <a:solidFill>
                  <a:srgbClr val="A5A5A5"/>
                </a:solidFill>
              </a:rPr>
              <a:t>osobu</a:t>
            </a:r>
            <a:r>
              <a:rPr lang="sk-SK" sz="1600" dirty="0" smtClean="0">
                <a:solidFill>
                  <a:srgbClr val="A5A5A5"/>
                </a:solidFill>
              </a:rPr>
              <a:t>, </a:t>
            </a:r>
            <a:r>
              <a:rPr lang="sk-SK" sz="1600" dirty="0">
                <a:solidFill>
                  <a:srgbClr val="A5A5A5"/>
                </a:solidFill>
              </a:rPr>
              <a:t>priznanie starobného </a:t>
            </a:r>
            <a:r>
              <a:rPr lang="sk-SK" sz="1600" dirty="0" smtClean="0">
                <a:solidFill>
                  <a:srgbClr val="A5A5A5"/>
                </a:solidFill>
              </a:rPr>
              <a:t>dôchodku...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rgbClr val="A5A5A5"/>
                </a:solidFill>
              </a:rPr>
              <a:t>+ ešte nevyradení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457200" y="3017926"/>
            <a:ext cx="40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Obr. 1 Zaradenia </a:t>
            </a:r>
            <a:r>
              <a:rPr lang="sk-S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do evidencie v rokoch 2015 až 2018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9" y="3325703"/>
            <a:ext cx="4023368" cy="30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Prečo profilovať uchádzačov o zamestnanie?</a:t>
            </a:r>
            <a:endParaRPr lang="sk-SK" sz="2000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401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k-SK" sz="1600" dirty="0" smtClean="0"/>
              <a:t>Úspešná </a:t>
            </a:r>
            <a:r>
              <a:rPr lang="sk-SK" sz="1600" dirty="0"/>
              <a:t>profilácia umožní </a:t>
            </a:r>
            <a:endParaRPr lang="sk-SK" sz="1600" dirty="0" smtClean="0"/>
          </a:p>
          <a:p>
            <a:pPr>
              <a:spcBef>
                <a:spcPts val="600"/>
              </a:spcBef>
              <a:buClr>
                <a:srgbClr val="003399"/>
              </a:buClr>
            </a:pPr>
            <a:r>
              <a:rPr lang="sk-SK" sz="1600" dirty="0" smtClean="0"/>
              <a:t>včasne </a:t>
            </a:r>
            <a:r>
              <a:rPr lang="sk-SK" sz="1600" dirty="0" smtClean="0">
                <a:solidFill>
                  <a:srgbClr val="E43C70"/>
                </a:solidFill>
              </a:rPr>
              <a:t>identifikovať </a:t>
            </a:r>
            <a:r>
              <a:rPr lang="sk-SK" sz="1600" dirty="0">
                <a:solidFill>
                  <a:srgbClr val="E43C70"/>
                </a:solidFill>
              </a:rPr>
              <a:t>rizikových UoZ </a:t>
            </a:r>
            <a:r>
              <a:rPr lang="sk-SK" sz="1600" dirty="0" smtClean="0"/>
              <a:t>z hľadiska pracovného uplatnenia,</a:t>
            </a:r>
          </a:p>
          <a:p>
            <a:pPr>
              <a:spcBef>
                <a:spcPts val="600"/>
              </a:spcBef>
              <a:buClr>
                <a:srgbClr val="003399"/>
              </a:buClr>
            </a:pPr>
            <a:r>
              <a:rPr lang="sk-SK" sz="1600" dirty="0">
                <a:solidFill>
                  <a:srgbClr val="E43C70"/>
                </a:solidFill>
              </a:rPr>
              <a:t>cieliť aktívne opatrenia trhu práce </a:t>
            </a:r>
            <a:r>
              <a:rPr lang="sk-SK" sz="1600" dirty="0"/>
              <a:t>práve na tých, ktorí ich najviac </a:t>
            </a:r>
            <a:r>
              <a:rPr lang="sk-SK" sz="1600" dirty="0" smtClean="0"/>
              <a:t>potrebujú,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sk-SK" sz="1600" dirty="0" smtClean="0"/>
              <a:t>efektívnejšie alokovať zdroje a zvýšiť úroveň služieb poskytovaných úradmi práce.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7" name="Zástupný symbol obsahu 8"/>
          <p:cNvSpPr txBox="1">
            <a:spLocks/>
          </p:cNvSpPr>
          <p:nvPr/>
        </p:nvSpPr>
        <p:spPr>
          <a:xfrm>
            <a:off x="457200" y="3068960"/>
            <a:ext cx="3466728" cy="326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sk-SK" sz="1600" dirty="0" smtClean="0"/>
              <a:t>Jednotná profilácia na základe dát je </a:t>
            </a:r>
            <a:r>
              <a:rPr lang="sk-SK" sz="1600" dirty="0" smtClean="0">
                <a:solidFill>
                  <a:srgbClr val="E43C70"/>
                </a:solidFill>
              </a:rPr>
              <a:t>modernou alternatívou</a:t>
            </a:r>
          </a:p>
          <a:p>
            <a:pPr>
              <a:spcBef>
                <a:spcPts val="600"/>
              </a:spcBef>
            </a:pPr>
            <a:r>
              <a:rPr lang="sk-SK" sz="1600" dirty="0" smtClean="0"/>
              <a:t>k subjektívnemu posúdeniu </a:t>
            </a:r>
            <a:r>
              <a:rPr lang="en-US" sz="1600" dirty="0" err="1" smtClean="0"/>
              <a:t>zamestnancom</a:t>
            </a:r>
            <a:r>
              <a:rPr lang="sk-SK" sz="1600" dirty="0" smtClean="0"/>
              <a:t> úradu</a:t>
            </a:r>
            <a:r>
              <a:rPr lang="en-US" sz="1600" dirty="0" smtClean="0"/>
              <a:t> </a:t>
            </a:r>
            <a:r>
              <a:rPr lang="sk-SK" sz="1600" dirty="0" smtClean="0"/>
              <a:t>práce</a:t>
            </a:r>
            <a:r>
              <a:rPr lang="en-US" sz="1600" dirty="0" smtClean="0"/>
              <a:t> (</a:t>
            </a:r>
            <a:r>
              <a:rPr lang="en-US" sz="1600" i="1" dirty="0" smtClean="0"/>
              <a:t>caseworker-based profiling</a:t>
            </a:r>
            <a:r>
              <a:rPr lang="en-US" sz="1600" dirty="0" smtClean="0"/>
              <a:t>)</a:t>
            </a:r>
            <a:r>
              <a:rPr lang="sk-SK" sz="1600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sk-SK" sz="1600" dirty="0" smtClean="0"/>
              <a:t>k jednoduchému posúdeniu na základe rozhodovacích pravidiel (</a:t>
            </a:r>
            <a:r>
              <a:rPr lang="sk-SK" sz="1600" i="1" dirty="0" smtClean="0"/>
              <a:t>rule-</a:t>
            </a:r>
            <a:r>
              <a:rPr lang="sk-SK" sz="1600" i="1" dirty="0" err="1" smtClean="0"/>
              <a:t>based</a:t>
            </a:r>
            <a:r>
              <a:rPr lang="sk-SK" sz="1600" i="1" dirty="0" smtClean="0"/>
              <a:t> </a:t>
            </a:r>
            <a:r>
              <a:rPr lang="sk-SK" sz="1600" i="1" dirty="0" err="1" smtClean="0"/>
              <a:t>profiling</a:t>
            </a:r>
            <a:r>
              <a:rPr lang="sk-SK" sz="16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sk-SK" sz="1600" dirty="0" smtClean="0"/>
              <a:t>napríklad podľa vzdelania uchádzača, veku alebo pohlavia.</a:t>
            </a:r>
            <a:endParaRPr lang="sk-SK" sz="1600" dirty="0"/>
          </a:p>
        </p:txBody>
      </p:sp>
      <p:sp>
        <p:nvSpPr>
          <p:cNvPr id="3" name="BlokTextu 2"/>
          <p:cNvSpPr txBox="1"/>
          <p:nvPr/>
        </p:nvSpPr>
        <p:spPr>
          <a:xfrm>
            <a:off x="4644008" y="608469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Zdroj: </a:t>
            </a:r>
            <a:r>
              <a:rPr lang="sk-SK" sz="10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Desiere</a:t>
            </a:r>
            <a:r>
              <a:rPr lang="sk-SK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S., </a:t>
            </a:r>
            <a:r>
              <a:rPr lang="sk-SK" sz="1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Langenbucher</a:t>
            </a:r>
            <a:r>
              <a:rPr lang="sk-SK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K., &amp; </a:t>
            </a:r>
            <a:r>
              <a:rPr lang="sk-SK" sz="1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Struyven</a:t>
            </a:r>
            <a:r>
              <a:rPr lang="sk-SK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L. (2019).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Statistical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profiling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public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employment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services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international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comparison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sk-SK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16" y="2626121"/>
            <a:ext cx="3645734" cy="34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/>
              <a:t>Profilácia UoZ pomocou strojového učenia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obsahu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58"/>
                <a:ext cx="8229600" cy="50691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1600" dirty="0" smtClean="0">
                    <a:solidFill>
                      <a:srgbClr val="E43C70"/>
                    </a:solidFill>
                  </a:rPr>
                  <a:t>Vysvetľovaná premenná </a:t>
                </a:r>
                <a:r>
                  <a:rPr lang="sk-SK" sz="1600" dirty="0" smtClean="0"/>
                  <a:t>identifikuje dlhodobé neuplatnenie 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k-SK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k-SK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sk-SK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k-S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sk-SK" sz="16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r>
                                <a:rPr lang="sk-SK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sk-SK" sz="1600" b="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sk-SK" sz="1600" dirty="0"/>
                  <a:t>Vysvetľovanú premennú </a:t>
                </a:r>
                <a14:m>
                  <m:oMath xmlns:m="http://schemas.openxmlformats.org/officeDocument/2006/math"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sk-SK" sz="1600" dirty="0"/>
                  <a:t> modelujeme pomocou </a:t>
                </a:r>
                <a:endParaRPr lang="sk-SK" sz="1600" dirty="0" smtClean="0"/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>
                    <a:solidFill>
                      <a:srgbClr val="E43C70"/>
                    </a:solidFill>
                  </a:rPr>
                  <a:t>charakteristík</a:t>
                </a:r>
                <a:r>
                  <a:rPr lang="sk-SK" sz="1600" dirty="0" smtClean="0"/>
                  <a:t> </a:t>
                </a:r>
                <a:r>
                  <a:rPr lang="sk-SK" sz="1600" dirty="0"/>
                  <a:t>daného uchádzača </a:t>
                </a:r>
                <a:r>
                  <a:rPr lang="sk-SK" sz="1600" dirty="0">
                    <a:solidFill>
                      <a:srgbClr val="E43C70"/>
                    </a:solidFill>
                  </a:rPr>
                  <a:t>evidovaných pri zaradení do evidencie UoZ</a:t>
                </a:r>
                <a:r>
                  <a:rPr lang="sk-SK" sz="1600" dirty="0" smtClean="0"/>
                  <a:t>,</a:t>
                </a:r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/>
                  <a:t>údajov </a:t>
                </a:r>
                <a:r>
                  <a:rPr lang="sk-SK" sz="1600" dirty="0"/>
                  <a:t>o v minulosti </a:t>
                </a:r>
                <a:r>
                  <a:rPr lang="sk-SK" sz="1600" dirty="0">
                    <a:solidFill>
                      <a:srgbClr val="E43C70"/>
                    </a:solidFill>
                  </a:rPr>
                  <a:t>absolvovaných aktívnych opatreniach trhu práce </a:t>
                </a:r>
                <a:r>
                  <a:rPr lang="sk-SK" sz="1600" dirty="0"/>
                  <a:t>(AOTP), </a:t>
                </a:r>
                <a:endParaRPr lang="sk-SK" sz="1600" dirty="0" smtClean="0"/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>
                    <a:solidFill>
                      <a:srgbClr val="E43C70"/>
                    </a:solidFill>
                  </a:rPr>
                  <a:t>miery </a:t>
                </a:r>
                <a:r>
                  <a:rPr lang="sk-SK" sz="1600" dirty="0">
                    <a:solidFill>
                      <a:srgbClr val="E43C70"/>
                    </a:solidFill>
                  </a:rPr>
                  <a:t>nezamestnanosti </a:t>
                </a:r>
                <a:r>
                  <a:rPr lang="sk-SK" sz="1600" dirty="0"/>
                  <a:t>a evidovaných </a:t>
                </a:r>
                <a:r>
                  <a:rPr lang="sk-SK" sz="1600" dirty="0">
                    <a:solidFill>
                      <a:srgbClr val="E43C70"/>
                    </a:solidFill>
                  </a:rPr>
                  <a:t>voľných pracovných </a:t>
                </a:r>
                <a:r>
                  <a:rPr lang="sk-SK" sz="1600" dirty="0" smtClean="0">
                    <a:solidFill>
                      <a:srgbClr val="E43C70"/>
                    </a:solidFill>
                  </a:rPr>
                  <a:t>miest </a:t>
                </a:r>
                <a:r>
                  <a:rPr lang="sk-SK" sz="1600" dirty="0"/>
                  <a:t>v okrese trvalého pobytu </a:t>
                </a:r>
                <a:r>
                  <a:rPr lang="sk-SK" sz="1600" dirty="0" smtClean="0"/>
                  <a:t>UoZ, </a:t>
                </a:r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/>
                  <a:t>údajov o </a:t>
                </a:r>
                <a:r>
                  <a:rPr lang="sk-SK" sz="1600" dirty="0"/>
                  <a:t>poberaní </a:t>
                </a:r>
                <a:r>
                  <a:rPr lang="sk-SK" sz="1600" dirty="0">
                    <a:solidFill>
                      <a:srgbClr val="E43C70"/>
                    </a:solidFill>
                  </a:rPr>
                  <a:t>dávok v hmotnej núdzi</a:t>
                </a:r>
                <a:r>
                  <a:rPr lang="sk-SK" sz="1600" dirty="0"/>
                  <a:t>, </a:t>
                </a:r>
                <a:endParaRPr lang="sk-SK" sz="1600" dirty="0" smtClean="0"/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>
                    <a:solidFill>
                      <a:srgbClr val="E43C70"/>
                    </a:solidFill>
                  </a:rPr>
                  <a:t>stupňa </a:t>
                </a:r>
                <a:r>
                  <a:rPr lang="sk-SK" sz="1600" dirty="0">
                    <a:solidFill>
                      <a:srgbClr val="E43C70"/>
                    </a:solidFill>
                  </a:rPr>
                  <a:t>odkázanosti </a:t>
                </a:r>
                <a:r>
                  <a:rPr lang="sk-SK" sz="1600" dirty="0"/>
                  <a:t>a </a:t>
                </a:r>
                <a:r>
                  <a:rPr lang="sk-SK" sz="1600" dirty="0" smtClean="0">
                    <a:solidFill>
                      <a:srgbClr val="E43C70"/>
                    </a:solidFill>
                  </a:rPr>
                  <a:t>miery </a:t>
                </a:r>
                <a:r>
                  <a:rPr lang="sk-SK" sz="1600" dirty="0">
                    <a:solidFill>
                      <a:srgbClr val="E43C70"/>
                    </a:solidFill>
                  </a:rPr>
                  <a:t>funkčnej poruchy</a:t>
                </a:r>
                <a:r>
                  <a:rPr lang="sk-SK" sz="1600" dirty="0"/>
                  <a:t>, </a:t>
                </a:r>
                <a:endParaRPr lang="sk-SK" sz="1600" dirty="0" smtClean="0"/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/>
                  <a:t>údajov o </a:t>
                </a:r>
                <a:r>
                  <a:rPr lang="sk-SK" sz="1600" dirty="0"/>
                  <a:t>predchádzajúcej </a:t>
                </a:r>
                <a:r>
                  <a:rPr lang="sk-SK" sz="1600" dirty="0">
                    <a:solidFill>
                      <a:srgbClr val="E43C70"/>
                    </a:solidFill>
                  </a:rPr>
                  <a:t>ekonomickej aktivite </a:t>
                </a:r>
                <a:r>
                  <a:rPr lang="sk-SK" sz="1600" dirty="0"/>
                  <a:t>a predchádzajúcich </a:t>
                </a:r>
                <a:r>
                  <a:rPr lang="sk-SK" sz="1600" dirty="0">
                    <a:solidFill>
                      <a:srgbClr val="E43C70"/>
                    </a:solidFill>
                  </a:rPr>
                  <a:t>príjmoch</a:t>
                </a:r>
                <a:r>
                  <a:rPr lang="sk-SK" sz="1600" dirty="0"/>
                  <a:t> UoZ na základe poistných vzťahov Sociálnej poisťovne a </a:t>
                </a:r>
                <a:endParaRPr lang="sk-SK" sz="1600" dirty="0" smtClean="0"/>
              </a:p>
              <a:p>
                <a:pPr>
                  <a:buClr>
                    <a:srgbClr val="003399"/>
                  </a:buClr>
                </a:pPr>
                <a:r>
                  <a:rPr lang="sk-SK" sz="1600" dirty="0" smtClean="0"/>
                  <a:t>údajov o </a:t>
                </a:r>
                <a:r>
                  <a:rPr lang="sk-SK" sz="1600" dirty="0">
                    <a:solidFill>
                      <a:srgbClr val="E43C70"/>
                    </a:solidFill>
                  </a:rPr>
                  <a:t>poberaní dôchodku</a:t>
                </a:r>
                <a:r>
                  <a:rPr lang="sk-SK" sz="1600" dirty="0" smtClean="0"/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sk-SK" sz="1600" dirty="0" smtClean="0"/>
                  <a:t>Dátový súbor obsahuje informácie o zaradeniach do evidencie UoZ v rokoch 2015 až 2018</a:t>
                </a:r>
              </a:p>
              <a:p>
                <a:pPr>
                  <a:spcBef>
                    <a:spcPts val="0"/>
                  </a:spcBef>
                </a:pPr>
                <a:r>
                  <a:rPr lang="sk-SK" sz="1600" dirty="0" smtClean="0"/>
                  <a:t>vyše milióna pozorovaní,</a:t>
                </a:r>
              </a:p>
              <a:p>
                <a:pPr>
                  <a:spcBef>
                    <a:spcPts val="0"/>
                  </a:spcBef>
                </a:pPr>
                <a:r>
                  <a:rPr lang="sk-SK" sz="1600" dirty="0"/>
                  <a:t>90 vysvetľujúcich </a:t>
                </a:r>
                <a:r>
                  <a:rPr lang="sk-SK" sz="1600" dirty="0" smtClean="0"/>
                  <a:t>premenných.</a:t>
                </a:r>
              </a:p>
            </p:txBody>
          </p:sp>
        </mc:Choice>
        <mc:Fallback xmlns="">
          <p:sp>
            <p:nvSpPr>
              <p:cNvPr id="9" name="Zástupný symbol obsah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58"/>
                <a:ext cx="8229600" cy="5069167"/>
              </a:xfrm>
              <a:blipFill rotWithShape="0">
                <a:blip r:embed="rId2"/>
                <a:stretch>
                  <a:fillRect l="-370" t="-2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smtClean="0">
              <a:cs typeface="Arial" pitchFamily="34" charset="0"/>
              <a:hlinkClick r:id="rId3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4</a:t>
            </a:fld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BlokTextu 2"/>
              <p:cNvSpPr txBox="1"/>
              <p:nvPr/>
            </p:nvSpPr>
            <p:spPr>
              <a:xfrm>
                <a:off x="1259632" y="1542992"/>
                <a:ext cx="7427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600" dirty="0" smtClean="0">
                    <a:solidFill>
                      <a:srgbClr val="003399"/>
                    </a:solidFill>
                    <a:latin typeface="Arial Narrow" pitchFamily="34" charset="0"/>
                  </a:rPr>
                  <a:t>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1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1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𝑈𝑜𝑍</m:t>
                        </m:r>
                      </m:e>
                      <m:sub>
                        <m:r>
                          <a:rPr lang="sk-SK" sz="1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sz="1600" dirty="0" smtClean="0">
                    <a:solidFill>
                      <a:srgbClr val="003399"/>
                    </a:solidFill>
                    <a:latin typeface="Arial Narrow" pitchFamily="34" charset="0"/>
                  </a:rPr>
                  <a:t> bol </a:t>
                </a:r>
                <a:r>
                  <a:rPr lang="sk-SK" sz="1600" dirty="0">
                    <a:solidFill>
                      <a:srgbClr val="003399"/>
                    </a:solidFill>
                    <a:latin typeface="Arial Narrow" pitchFamily="34" charset="0"/>
                  </a:rPr>
                  <a:t>vyradený z evidencie do 12 mesiacov s pracovným uplatnením</a:t>
                </a:r>
                <a:r>
                  <a:rPr lang="sk-SK" sz="1600" dirty="0" smtClean="0">
                    <a:solidFill>
                      <a:srgbClr val="003399"/>
                    </a:solidFill>
                    <a:latin typeface="Arial Narrow" pitchFamily="34" charset="0"/>
                  </a:rPr>
                  <a:t>,</a:t>
                </a:r>
                <a:endParaRPr lang="sk-SK" sz="1600" dirty="0">
                  <a:solidFill>
                    <a:srgbClr val="003399"/>
                  </a:solidFill>
                  <a:latin typeface="Arial Narrow" pitchFamily="34" charset="0"/>
                </a:endParaRPr>
              </a:p>
              <a:p>
                <a:r>
                  <a:rPr lang="sk-SK" sz="1600" dirty="0" smtClean="0">
                    <a:solidFill>
                      <a:srgbClr val="003399"/>
                    </a:solidFill>
                    <a:latin typeface="Arial Narrow" pitchFamily="34" charset="0"/>
                  </a:rPr>
                  <a:t>inak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𝑈𝑜𝑍</m:t>
                        </m:r>
                      </m:e>
                      <m:sub>
                        <m:r>
                          <a:rPr lang="sk-SK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sz="1600" dirty="0" smtClean="0">
                    <a:solidFill>
                      <a:srgbClr val="003399"/>
                    </a:solidFill>
                    <a:latin typeface="Arial Narrow" pitchFamily="34" charset="0"/>
                  </a:rPr>
                  <a:t> nebol </a:t>
                </a:r>
                <a:r>
                  <a:rPr lang="sk-SK" sz="1600" dirty="0">
                    <a:solidFill>
                      <a:srgbClr val="003399"/>
                    </a:solidFill>
                    <a:latin typeface="Arial Narrow" pitchFamily="34" charset="0"/>
                  </a:rPr>
                  <a:t>vyradený do 12 mesiacov, alebo bol vyradený </a:t>
                </a:r>
                <a:r>
                  <a:rPr lang="sk-SK" sz="1600" dirty="0" smtClean="0">
                    <a:solidFill>
                      <a:srgbClr val="003399"/>
                    </a:solidFill>
                    <a:latin typeface="Arial Narrow" pitchFamily="34" charset="0"/>
                  </a:rPr>
                  <a:t>z negatívneho dôvodu).</a:t>
                </a:r>
                <a:endParaRPr lang="sk-SK" sz="1600" dirty="0">
                  <a:solidFill>
                    <a:srgbClr val="003399"/>
                  </a:solidFill>
                  <a:latin typeface="Arial Narrow" pitchFamily="34" charset="0"/>
                </a:endParaRPr>
              </a:p>
            </p:txBody>
          </p:sp>
        </mc:Choice>
        <mc:Fallback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42992"/>
                <a:ext cx="7427168" cy="584775"/>
              </a:xfrm>
              <a:prstGeom prst="rect">
                <a:avLst/>
              </a:prstGeom>
              <a:blipFill>
                <a:blip r:embed="rId4"/>
                <a:stretch>
                  <a:fillRect l="-493" t="-2083" b="-1354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/>
              <a:t>Profilácia UoZ pomocou strojového učenia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5</a:t>
            </a:fld>
            <a:endParaRPr lang="sk-SK" dirty="0"/>
          </a:p>
        </p:txBody>
      </p:sp>
      <p:pic>
        <p:nvPicPr>
          <p:cNvPr id="18" name="Zástupný symbol obsahu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80" y="1268757"/>
            <a:ext cx="3561759" cy="5472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8"/>
              <p:cNvSpPr txBox="1">
                <a:spLocks/>
              </p:cNvSpPr>
              <p:nvPr/>
            </p:nvSpPr>
            <p:spPr>
              <a:xfrm>
                <a:off x="457200" y="1268758"/>
                <a:ext cx="3034680" cy="5069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sk-SK" sz="1600" dirty="0" smtClean="0"/>
                  <a:t>Spomedzi testovaných metód dosiahla najlepšie výsledky </a:t>
                </a:r>
                <a:r>
                  <a:rPr lang="sk-SK" sz="1600" dirty="0"/>
                  <a:t>implementácia </a:t>
                </a:r>
                <a:r>
                  <a:rPr lang="sk-SK" sz="1600" dirty="0" smtClean="0"/>
                  <a:t>GBDT (</a:t>
                </a:r>
                <a:r>
                  <a:rPr lang="sk-SK" sz="1600" i="1" dirty="0" smtClean="0"/>
                  <a:t>gradient </a:t>
                </a:r>
                <a:r>
                  <a:rPr lang="sk-SK" sz="1600" i="1" dirty="0" err="1"/>
                  <a:t>boosting</a:t>
                </a:r>
                <a:r>
                  <a:rPr lang="sk-SK" sz="1600" i="1" dirty="0"/>
                  <a:t> </a:t>
                </a:r>
                <a:r>
                  <a:rPr lang="sk-SK" sz="1600" i="1" dirty="0" err="1"/>
                  <a:t>decision</a:t>
                </a:r>
                <a:r>
                  <a:rPr lang="sk-SK" sz="1600" i="1" dirty="0"/>
                  <a:t> </a:t>
                </a:r>
                <a:r>
                  <a:rPr lang="sk-SK" sz="1600" i="1" dirty="0" err="1" smtClean="0"/>
                  <a:t>tree</a:t>
                </a:r>
                <a:r>
                  <a:rPr lang="sk-SK" sz="1600" dirty="0" smtClean="0"/>
                  <a:t>) algoritmu </a:t>
                </a:r>
                <a:r>
                  <a:rPr lang="sk-SK" sz="1600" dirty="0" smtClean="0">
                    <a:solidFill>
                      <a:srgbClr val="E43C70"/>
                    </a:solidFill>
                  </a:rPr>
                  <a:t>LightGBM</a:t>
                </a:r>
                <a:r>
                  <a:rPr lang="sk-SK" sz="1600" dirty="0" smtClean="0"/>
                  <a:t>.</a:t>
                </a:r>
              </a:p>
              <a:p>
                <a:pPr marL="0" indent="0">
                  <a:buNone/>
                </a:pPr>
                <a:r>
                  <a:rPr lang="sk-SK" sz="1600" dirty="0" smtClean="0"/>
                  <a:t>Finálna verzia modelu využíva 40 najdôležitejších </a:t>
                </a:r>
                <a:r>
                  <a:rPr lang="sk-SK" sz="1600" dirty="0" err="1" smtClean="0"/>
                  <a:t>prediktorov</a:t>
                </a:r>
                <a:r>
                  <a:rPr lang="sk-SK" sz="1600" dirty="0" smtClean="0"/>
                  <a:t> </a:t>
                </a:r>
                <a:r>
                  <a:rPr lang="sk-SK" sz="1600" dirty="0"/>
                  <a:t>podľa </a:t>
                </a:r>
                <a:r>
                  <a:rPr lang="sk-SK" sz="1600" dirty="0">
                    <a:solidFill>
                      <a:srgbClr val="E43C70"/>
                    </a:solidFill>
                  </a:rPr>
                  <a:t>SHAP</a:t>
                </a:r>
                <a:r>
                  <a:rPr lang="sk-SK" sz="1600" dirty="0"/>
                  <a:t> (</a:t>
                </a:r>
                <a:r>
                  <a:rPr lang="sk-SK" sz="1600" dirty="0" err="1"/>
                  <a:t>SHapley</a:t>
                </a:r>
                <a:r>
                  <a:rPr lang="sk-SK" sz="1600" dirty="0"/>
                  <a:t> </a:t>
                </a:r>
                <a:r>
                  <a:rPr lang="sk-SK" sz="1600" dirty="0" err="1"/>
                  <a:t>Additive</a:t>
                </a:r>
                <a:r>
                  <a:rPr lang="sk-SK" sz="1600" dirty="0"/>
                  <a:t> </a:t>
                </a:r>
                <a:r>
                  <a:rPr lang="sk-SK" sz="1600" dirty="0" err="1"/>
                  <a:t>exPlanations</a:t>
                </a:r>
                <a:r>
                  <a:rPr lang="sk-SK" sz="1600" dirty="0"/>
                  <a:t>) </a:t>
                </a:r>
                <a:r>
                  <a:rPr lang="sk-SK" sz="1600" dirty="0" smtClean="0"/>
                  <a:t>hodnôt.</a:t>
                </a:r>
              </a:p>
              <a:p>
                <a:r>
                  <a:rPr lang="sk-SK" sz="1600" dirty="0"/>
                  <a:t>SHAP hodnota pre </a:t>
                </a:r>
                <a14:m>
                  <m:oMath xmlns:m="http://schemas.openxmlformats.org/officeDocument/2006/math"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k-SK" sz="1600" dirty="0"/>
                  <a:t>-</a:t>
                </a:r>
                <a:r>
                  <a:rPr lang="sk-SK" sz="1600" dirty="0" err="1"/>
                  <a:t>teho</a:t>
                </a:r>
                <a:r>
                  <a:rPr lang="sk-SK" sz="1600" dirty="0"/>
                  <a:t> UoZ a </a:t>
                </a:r>
                <a14:m>
                  <m:oMath xmlns:m="http://schemas.openxmlformats.org/officeDocument/2006/math"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sk-SK" sz="1600" dirty="0"/>
                  <a:t>-tu vysvetľujúcu premennú kvantifikuje, ako konkrétna hodnota </a:t>
                </a:r>
                <a14:m>
                  <m:oMath xmlns:m="http://schemas.openxmlformats.org/officeDocument/2006/math"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sk-SK" sz="1600" dirty="0"/>
                  <a:t>-tej premennej prispieva k odchýlke rizikovosti </a:t>
                </a:r>
                <a14:m>
                  <m:oMath xmlns:m="http://schemas.openxmlformats.org/officeDocument/2006/math"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k-SK" sz="1600" dirty="0"/>
                  <a:t>-</a:t>
                </a:r>
                <a:r>
                  <a:rPr lang="sk-SK" sz="1600" dirty="0" err="1"/>
                  <a:t>teho</a:t>
                </a:r>
                <a:r>
                  <a:rPr lang="sk-SK" sz="1600" dirty="0"/>
                  <a:t> UoZ od priemernej rizikovosti všetkých UoZ v tréningovej vzorke.</a:t>
                </a:r>
                <a:endParaRPr lang="sk-SK" sz="1600" dirty="0" smtClean="0"/>
              </a:p>
            </p:txBody>
          </p:sp>
        </mc:Choice>
        <mc:Fallback xmlns="">
          <p:sp>
            <p:nvSpPr>
              <p:cNvPr id="6" name="Zástupný symbol obsah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68758"/>
                <a:ext cx="3034680" cy="5069167"/>
              </a:xfrm>
              <a:prstGeom prst="rect">
                <a:avLst/>
              </a:prstGeom>
              <a:blipFill rotWithShape="0">
                <a:blip r:embed="rId4"/>
                <a:stretch>
                  <a:fillRect l="-1004" t="-240" r="-220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Čiarová bublina 1 6"/>
          <p:cNvSpPr/>
          <p:nvPr/>
        </p:nvSpPr>
        <p:spPr>
          <a:xfrm>
            <a:off x="7255843" y="1268757"/>
            <a:ext cx="1430957" cy="648074"/>
          </a:xfrm>
          <a:prstGeom prst="borderCallout1">
            <a:avLst>
              <a:gd name="adj1" fmla="val 48622"/>
              <a:gd name="adj2" fmla="val 807"/>
              <a:gd name="adj3" fmla="val 30511"/>
              <a:gd name="adj4" fmla="val -45084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dôvod zaradenia do evidencie je najdôležitejším </a:t>
            </a:r>
            <a:r>
              <a:rPr lang="sk-SK" sz="1050" dirty="0" err="1" smtClean="0"/>
              <a:t>prediktorom</a:t>
            </a:r>
            <a:endParaRPr lang="sk-SK" sz="1600" dirty="0"/>
          </a:p>
        </p:txBody>
      </p:sp>
      <p:sp>
        <p:nvSpPr>
          <p:cNvPr id="9" name="Čiarová bublina 1 8"/>
          <p:cNvSpPr/>
          <p:nvPr/>
        </p:nvSpPr>
        <p:spPr>
          <a:xfrm>
            <a:off x="7255841" y="2362652"/>
            <a:ext cx="1430957" cy="501748"/>
          </a:xfrm>
          <a:prstGeom prst="borderCallout1">
            <a:avLst>
              <a:gd name="adj1" fmla="val 53706"/>
              <a:gd name="adj2" fmla="val -272"/>
              <a:gd name="adj3" fmla="val -128692"/>
              <a:gd name="adj4" fmla="val -71479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nízke predchádzajúce príjmy zo zamestnania zvyšujú rizikovosť</a:t>
            </a:r>
            <a:endParaRPr lang="sk-SK" sz="1600" dirty="0"/>
          </a:p>
        </p:txBody>
      </p:sp>
      <p:sp>
        <p:nvSpPr>
          <p:cNvPr id="10" name="Čiarová bublina 1 9"/>
          <p:cNvSpPr/>
          <p:nvPr/>
        </p:nvSpPr>
        <p:spPr>
          <a:xfrm>
            <a:off x="7255841" y="3310221"/>
            <a:ext cx="1430957" cy="501748"/>
          </a:xfrm>
          <a:prstGeom prst="borderCallout1">
            <a:avLst>
              <a:gd name="adj1" fmla="val 53706"/>
              <a:gd name="adj2" fmla="val -272"/>
              <a:gd name="adj3" fmla="val -215710"/>
              <a:gd name="adj4" fmla="val -43848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vysoký vek niektorým UoZ výrazne zvyšuje rizikovosť</a:t>
            </a:r>
            <a:endParaRPr lang="sk-SK" sz="1600" dirty="0"/>
          </a:p>
        </p:txBody>
      </p:sp>
      <p:sp>
        <p:nvSpPr>
          <p:cNvPr id="11" name="Čiarová bublina 1 10"/>
          <p:cNvSpPr/>
          <p:nvPr/>
        </p:nvSpPr>
        <p:spPr>
          <a:xfrm>
            <a:off x="7255839" y="4648201"/>
            <a:ext cx="1430957" cy="871917"/>
          </a:xfrm>
          <a:prstGeom prst="borderCallout1">
            <a:avLst>
              <a:gd name="adj1" fmla="val 53706"/>
              <a:gd name="adj2" fmla="val -272"/>
              <a:gd name="adj3" fmla="val 63152"/>
              <a:gd name="adj4" fmla="val -45575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počítačové zručnosti </a:t>
            </a:r>
            <a:r>
              <a:rPr lang="sk-SK" sz="1050" dirty="0"/>
              <a:t>vyplnené pri registrácii </a:t>
            </a:r>
            <a:r>
              <a:rPr lang="sk-SK" sz="1050" dirty="0" smtClean="0"/>
              <a:t>UoZ </a:t>
            </a:r>
            <a:r>
              <a:rPr lang="sk-SK" sz="1050" dirty="0"/>
              <a:t>sa </a:t>
            </a:r>
            <a:r>
              <a:rPr lang="sk-SK" sz="1050" dirty="0" smtClean="0"/>
              <a:t>neukázali ako </a:t>
            </a:r>
            <a:r>
              <a:rPr lang="sk-SK" sz="1050" dirty="0"/>
              <a:t>dôležité </a:t>
            </a:r>
            <a:r>
              <a:rPr lang="sk-SK" sz="1050" dirty="0" smtClean="0"/>
              <a:t>pri určení rizikovosti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7082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 smtClean="0"/>
              <a:t>Najdôležitejšie </a:t>
            </a:r>
            <a:r>
              <a:rPr lang="sk-SK" sz="2000" dirty="0" err="1" smtClean="0"/>
              <a:t>prediktory</a:t>
            </a:r>
            <a:r>
              <a:rPr lang="sk-SK" sz="2000" dirty="0" smtClean="0"/>
              <a:t> </a:t>
            </a:r>
            <a:r>
              <a:rPr lang="sk-SK" sz="2000" dirty="0"/>
              <a:t>rizikovosti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1274117"/>
            <a:ext cx="3685210" cy="2340977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90" y="1268760"/>
            <a:ext cx="3685210" cy="234554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4640567"/>
            <a:ext cx="3685210" cy="175116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90" y="4581128"/>
            <a:ext cx="3685210" cy="1810599"/>
          </a:xfrm>
          <a:prstGeom prst="rect">
            <a:avLst/>
          </a:prstGeom>
        </p:spPr>
      </p:pic>
      <p:sp>
        <p:nvSpPr>
          <p:cNvPr id="10" name="Čiarová bublina 1 9"/>
          <p:cNvSpPr/>
          <p:nvPr/>
        </p:nvSpPr>
        <p:spPr>
          <a:xfrm>
            <a:off x="457196" y="3610520"/>
            <a:ext cx="1584000" cy="964900"/>
          </a:xfrm>
          <a:prstGeom prst="borderCallout1">
            <a:avLst>
              <a:gd name="adj1" fmla="val -952"/>
              <a:gd name="adj2" fmla="val 48589"/>
              <a:gd name="adj3" fmla="val -64007"/>
              <a:gd name="adj4" fmla="val 63733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absolventi a pracujúci majú zníženú rizikovosť; nezamestnaní a opatrujúci zvýšenú</a:t>
            </a:r>
            <a:endParaRPr lang="sk-SK" sz="1600" dirty="0"/>
          </a:p>
        </p:txBody>
      </p:sp>
      <p:sp>
        <p:nvSpPr>
          <p:cNvPr id="11" name="Čiarová bublina 1 10"/>
          <p:cNvSpPr/>
          <p:nvPr/>
        </p:nvSpPr>
        <p:spPr>
          <a:xfrm>
            <a:off x="2589806" y="3620017"/>
            <a:ext cx="1584000" cy="964900"/>
          </a:xfrm>
          <a:prstGeom prst="borderCallout1">
            <a:avLst>
              <a:gd name="adj1" fmla="val 100644"/>
              <a:gd name="adj2" fmla="val 49679"/>
              <a:gd name="adj3" fmla="val 129794"/>
              <a:gd name="adj4" fmla="val 31047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predchádzajúce príjmy zo zamestnania nad 500€ znižujú rizikovosť; nízke príjmy ju zvyšujú, obzvlášť ak boli dlhodobé</a:t>
            </a:r>
            <a:endParaRPr lang="sk-SK" sz="1600" dirty="0"/>
          </a:p>
        </p:txBody>
      </p:sp>
      <p:sp>
        <p:nvSpPr>
          <p:cNvPr id="12" name="Čiarová bublina 1 11"/>
          <p:cNvSpPr/>
          <p:nvPr/>
        </p:nvSpPr>
        <p:spPr>
          <a:xfrm>
            <a:off x="4722417" y="3610520"/>
            <a:ext cx="1584000" cy="964900"/>
          </a:xfrm>
          <a:prstGeom prst="borderCallout1">
            <a:avLst>
              <a:gd name="adj1" fmla="val -952"/>
              <a:gd name="adj2" fmla="val 48589"/>
              <a:gd name="adj3" fmla="val -64007"/>
              <a:gd name="adj4" fmla="val 51748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vyššie </a:t>
            </a:r>
            <a:r>
              <a:rPr lang="sk-SK" sz="1050" dirty="0"/>
              <a:t>vzdelanie znižuje </a:t>
            </a:r>
            <a:r>
              <a:rPr lang="sk-SK" sz="1050" dirty="0" smtClean="0"/>
              <a:t>rizikovosť a vplyv </a:t>
            </a:r>
            <a:r>
              <a:rPr lang="sk-SK" sz="1050" dirty="0"/>
              <a:t>je </a:t>
            </a:r>
            <a:r>
              <a:rPr lang="sk-SK" sz="1050" dirty="0" smtClean="0"/>
              <a:t>silnejší </a:t>
            </a:r>
            <a:r>
              <a:rPr lang="sk-SK" sz="1050" dirty="0"/>
              <a:t>pri mladších UoZ </a:t>
            </a:r>
            <a:endParaRPr lang="sk-SK" sz="1600" dirty="0"/>
          </a:p>
        </p:txBody>
      </p:sp>
      <p:sp>
        <p:nvSpPr>
          <p:cNvPr id="13" name="Čiarová bublina 1 12"/>
          <p:cNvSpPr/>
          <p:nvPr/>
        </p:nvSpPr>
        <p:spPr>
          <a:xfrm>
            <a:off x="6886428" y="3620017"/>
            <a:ext cx="1584000" cy="964900"/>
          </a:xfrm>
          <a:prstGeom prst="borderCallout1">
            <a:avLst>
              <a:gd name="adj1" fmla="val 100644"/>
              <a:gd name="adj2" fmla="val 49679"/>
              <a:gd name="adj3" fmla="val 122110"/>
              <a:gd name="adj4" fmla="val 39763"/>
            </a:avLst>
          </a:prstGeom>
          <a:solidFill>
            <a:srgbClr val="B7194A"/>
          </a:solidFill>
          <a:ln>
            <a:solidFill>
              <a:srgbClr val="B7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/>
              <a:t>vplyv miery nezamestnanosti na rizikovosť rastie lineárne a je silnejší pre ženy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2858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 smtClean="0"/>
              <a:t>Úspešnosť modelu</a:t>
            </a:r>
            <a:endParaRPr lang="sk-SK" sz="20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48280"/>
            <a:ext cx="3657607" cy="3657607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smtClean="0">
              <a:cs typeface="Arial" pitchFamily="34" charset="0"/>
              <a:hlinkClick r:id="rId3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7</a:t>
            </a:fld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ľk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575256"/>
                  </p:ext>
                </p:extLst>
              </p:nvPr>
            </p:nvGraphicFramePr>
            <p:xfrm>
              <a:off x="457200" y="4446669"/>
              <a:ext cx="8229599" cy="18912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85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20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40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4397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9705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Kritérium voľby </a:t>
                          </a:r>
                          <a14:m>
                            <m:oMath xmlns:m="http://schemas.openxmlformats.org/officeDocument/2006/math">
                              <m:r>
                                <a:rPr lang="sk-SK" sz="1200" b="1" i="1" dirty="0" smtClean="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oMath>
                          </a14:m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1" i="1" dirty="0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presnosť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citlivosť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špecificita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správnosť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vyvážená správnosť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sk-SK" sz="12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resnosť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aspoň 80 %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75,3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itlivosť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aspoň 80 %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správnosť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69,3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67,3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vyvážená správnosť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23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sk-SK" sz="1800" b="1" dirty="0" smtClean="0">
                              <a:solidFill>
                                <a:srgbClr val="262626"/>
                              </a:solidFill>
                              <a:effectLst/>
                              <a:latin typeface="Arial Narrow" panose="020B0606020202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sk-SK" sz="1200" b="1" dirty="0" smtClean="0">
                              <a:solidFill>
                                <a:srgbClr val="262626"/>
                              </a:solidFill>
                              <a:effectLst/>
                              <a:latin typeface="Arial Narrow" panose="020B0606020202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štatistika</a:t>
                          </a:r>
                          <a:endParaRPr lang="sk-SK" sz="1800" b="1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sk-SK" sz="1200" b="1" dirty="0" smtClean="0">
                              <a:solidFill>
                                <a:srgbClr val="262626"/>
                              </a:solidFill>
                              <a:effectLst/>
                              <a:latin typeface="Arial Narrow" panose="020B0606020202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štatistika</a:t>
                          </a:r>
                          <a:endParaRPr lang="sk-SK" sz="12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0937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sk-SK" sz="12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sk-SK" sz="1200" b="1" dirty="0" smtClean="0">
                              <a:solidFill>
                                <a:srgbClr val="262626"/>
                              </a:solidFill>
                              <a:effectLst/>
                              <a:latin typeface="Arial Narrow" panose="020B0606020202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štatistika</a:t>
                          </a:r>
                          <a:endParaRPr lang="sk-SK" sz="1800" b="1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65,0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61,8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ľk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575256"/>
                  </p:ext>
                </p:extLst>
              </p:nvPr>
            </p:nvGraphicFramePr>
            <p:xfrm>
              <a:off x="457200" y="4446669"/>
              <a:ext cx="8229599" cy="18719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8578"/>
                    <a:gridCol w="432048"/>
                    <a:gridCol w="792088"/>
                    <a:gridCol w="864096"/>
                    <a:gridCol w="792088"/>
                    <a:gridCol w="792086"/>
                    <a:gridCol w="936104"/>
                    <a:gridCol w="504058"/>
                    <a:gridCol w="504056"/>
                    <a:gridCol w="514397"/>
                  </a:tblGrid>
                  <a:tr h="397056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t="-12308" r="-293023" b="-3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84507" t="-12308" r="-1319718" b="-3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presnosť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citlivosť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špecificita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správnosť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FFFFFF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vyvážená správnosť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B719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1325301" t="-12308" r="-203614" b="-3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1425301" t="-12308" r="-103614" b="-3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1507143" t="-12308" r="-2381" b="-392308"/>
                          </a:stretch>
                        </a:blipFill>
                      </a:tcPr>
                    </a:tc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resnosť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aspoň 80 %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75,3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itlivosť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aspoň 80 %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správnosť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69,3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67,3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82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sk-SK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aximálna </a:t>
                          </a: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vyvážená správnosť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</a:tr>
                  <a:tr h="274239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t="-453333" r="-293023" b="-1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8265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t="-754545" r="-293023" b="-1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54,7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72,2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44,0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DF1F5"/>
                        </a:solidFill>
                      </a:tcPr>
                    </a:tc>
                  </a:tr>
                  <a:tr h="209379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t="-829412" r="-293023" b="-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65,0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68,8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43,9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91,1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67,5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53,6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47,4</a:t>
                          </a:r>
                          <a:endParaRPr lang="sk-SK" sz="180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6020202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61,8</a:t>
                          </a:r>
                          <a:endParaRPr lang="sk-SK" sz="1800" dirty="0">
                            <a:solidFill>
                              <a:srgbClr val="262626"/>
                            </a:solidFill>
                            <a:effectLst/>
                            <a:latin typeface="Arial Narrow" panose="020B0606020202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B7194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obsahu 8"/>
              <p:cNvSpPr txBox="1">
                <a:spLocks/>
              </p:cNvSpPr>
              <p:nvPr/>
            </p:nvSpPr>
            <p:spPr>
              <a:xfrm>
                <a:off x="457200" y="1268759"/>
                <a:ext cx="5002054" cy="3096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rgbClr val="003399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3000"/>
                  </a:spcAft>
                  <a:buNone/>
                </a:pPr>
                <a:r>
                  <a:rPr lang="sk-SK" sz="1600" dirty="0" smtClean="0"/>
                  <a:t>Výstupom modelu </a:t>
                </a:r>
                <a:r>
                  <a:rPr lang="sk-SK" sz="1600" dirty="0"/>
                  <a:t>je pravdepodobnosť </a:t>
                </a:r>
                <a14:m>
                  <m:oMath xmlns:m="http://schemas.openxmlformats.org/officeDocument/2006/math"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1600" dirty="0"/>
                  <a:t>, že UoZ s </a:t>
                </a:r>
                <a:r>
                  <a:rPr lang="sk-SK" sz="1600" dirty="0" smtClean="0"/>
                  <a:t>danými charakteristikami </a:t>
                </a:r>
                <a:r>
                  <a:rPr lang="sk-SK" sz="1600" dirty="0"/>
                  <a:t>nenájde uplatnenie do jedného roka</a:t>
                </a:r>
                <a:r>
                  <a:rPr lang="sk-SK" sz="1600" dirty="0" smtClean="0"/>
                  <a:t>.</a:t>
                </a:r>
              </a:p>
              <a:p>
                <a:pPr marL="0" indent="0">
                  <a:buNone/>
                </a:pPr>
                <a:r>
                  <a:rPr lang="sk-SK" sz="1600" dirty="0" smtClean="0"/>
                  <a:t>Voľbou </a:t>
                </a:r>
                <a:r>
                  <a:rPr lang="sk-SK" sz="1600" dirty="0" smtClean="0">
                    <a:solidFill>
                      <a:srgbClr val="E43C70"/>
                    </a:solidFill>
                  </a:rPr>
                  <a:t>hraničnej rizikovosti </a:t>
                </a:r>
                <a14:m>
                  <m:oMath xmlns:m="http://schemas.openxmlformats.org/officeDocument/2006/math">
                    <m:r>
                      <a:rPr lang="sk-SK" sz="1600" b="0" i="1">
                        <a:solidFill>
                          <a:srgbClr val="E43C7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sk-SK" sz="1600" dirty="0" smtClean="0">
                    <a:solidFill>
                      <a:srgbClr val="E43C70"/>
                    </a:solidFill>
                  </a:rPr>
                  <a:t> </a:t>
                </a:r>
                <a:r>
                  <a:rPr lang="sk-SK" sz="1600" dirty="0" smtClean="0"/>
                  <a:t>získame binárnu klasifikáciu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sk-SK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k-SK" sz="16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sk-SK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k-SK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sk-SK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k-SK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sk-SK" sz="1600" i="1">
                                  <a:latin typeface="Cambria Math"/>
                                </a:rPr>
                                <m:t>1, 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𝑎𝑘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sk-SK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k-SK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k-SK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sk-SK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sk-SK" sz="1600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𝜌</m:t>
                              </m:r>
                            </m:e>
                            <m:e>
                              <m:r>
                                <a:rPr lang="sk-SK" sz="1600" i="1">
                                  <a:latin typeface="Cambria Math"/>
                                </a:rPr>
                                <m:t>0, 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𝑎𝑘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sk-SK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k-SK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k-SK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sk-SK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sk-SK" sz="16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sk-SK" sz="1600" i="1">
                                  <a:latin typeface="Cambria Math"/>
                                </a:rPr>
                                <m:t>𝜌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sk-SK" sz="1600" dirty="0" smtClean="0"/>
              </a:p>
            </p:txBody>
          </p:sp>
        </mc:Choice>
        <mc:Fallback xmlns="">
          <p:sp>
            <p:nvSpPr>
              <p:cNvPr id="9" name="Zástupný symbol obsah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68759"/>
                <a:ext cx="5002054" cy="3096346"/>
              </a:xfrm>
              <a:prstGeom prst="rect">
                <a:avLst/>
              </a:prstGeom>
              <a:blipFill rotWithShape="0">
                <a:blip r:embed="rId5"/>
                <a:stretch>
                  <a:fillRect l="-609" t="-39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lokTextu 9"/>
          <p:cNvSpPr txBox="1"/>
          <p:nvPr/>
        </p:nvSpPr>
        <p:spPr>
          <a:xfrm>
            <a:off x="2339752" y="2467709"/>
            <a:ext cx="147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3399"/>
                </a:solidFill>
                <a:latin typeface="Arial Narrow" pitchFamily="34" charset="0"/>
              </a:rPr>
              <a:t>(rizikový UoZ),</a:t>
            </a:r>
          </a:p>
          <a:p>
            <a:r>
              <a:rPr lang="sk-SK" sz="1600" dirty="0" smtClean="0">
                <a:solidFill>
                  <a:srgbClr val="003399"/>
                </a:solidFill>
                <a:latin typeface="Arial Narrow" pitchFamily="34" charset="0"/>
              </a:rPr>
              <a:t>(nerizikový </a:t>
            </a:r>
            <a:r>
              <a:rPr lang="sk-SK" sz="1600" dirty="0">
                <a:solidFill>
                  <a:srgbClr val="003399"/>
                </a:solidFill>
                <a:latin typeface="Arial Narrow" pitchFamily="34" charset="0"/>
              </a:rPr>
              <a:t>UoZ</a:t>
            </a:r>
            <a:r>
              <a:rPr lang="sk-SK" sz="1600" dirty="0" smtClean="0">
                <a:solidFill>
                  <a:srgbClr val="003399"/>
                </a:solidFill>
                <a:latin typeface="Arial Narrow" pitchFamily="34" charset="0"/>
              </a:rPr>
              <a:t>)</a:t>
            </a:r>
            <a:r>
              <a:rPr lang="sk-SK" sz="1600" dirty="0">
                <a:solidFill>
                  <a:srgbClr val="003399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4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 smtClean="0"/>
              <a:t>Vyhodnotenie úspešnosti na evidenciách z roku 2019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9" name="Zástupný symbol obsahu 8"/>
          <p:cNvSpPr txBox="1">
            <a:spLocks/>
          </p:cNvSpPr>
          <p:nvPr/>
        </p:nvSpPr>
        <p:spPr>
          <a:xfrm>
            <a:off x="457200" y="1268758"/>
            <a:ext cx="3394720" cy="5069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399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dirty="0" smtClean="0"/>
              <a:t>Model odhadnutý na zaradeniach z rokov 2015 až 2018 sme </a:t>
            </a:r>
            <a:r>
              <a:rPr lang="sk-SK" sz="1600" dirty="0" smtClean="0">
                <a:solidFill>
                  <a:srgbClr val="E43C70"/>
                </a:solidFill>
              </a:rPr>
              <a:t>testovali na zaradeniach z roku 2019</a:t>
            </a:r>
            <a:r>
              <a:rPr lang="sk-SK" sz="1600" dirty="0" smtClean="0"/>
              <a:t>, ktoré už boli čiastočne zasiahnuté pandemickým obdobím.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k-SK" sz="1600" dirty="0" smtClean="0"/>
              <a:t>Citlivosť </a:t>
            </a:r>
            <a:r>
              <a:rPr lang="sk-SK" sz="1600" dirty="0"/>
              <a:t>modelu klesla </a:t>
            </a:r>
          </a:p>
          <a:p>
            <a:pPr>
              <a:spcBef>
                <a:spcPts val="0"/>
              </a:spcBef>
              <a:buClr>
                <a:srgbClr val="003399"/>
              </a:buClr>
            </a:pPr>
            <a:r>
              <a:rPr lang="sk-SK" sz="1600" dirty="0">
                <a:solidFill>
                  <a:srgbClr val="E43C70"/>
                </a:solidFill>
              </a:rPr>
              <a:t>zo všetkých UoZ, ktorí sa neuplatnia, model odhalí menšiu časť</a:t>
            </a:r>
            <a:r>
              <a:rPr lang="sk-SK" sz="1600" dirty="0"/>
              <a:t>;</a:t>
            </a:r>
          </a:p>
          <a:p>
            <a:pPr>
              <a:spcBef>
                <a:spcPts val="0"/>
              </a:spcBef>
              <a:buClr>
                <a:srgbClr val="003399"/>
              </a:buClr>
            </a:pPr>
            <a:r>
              <a:rPr lang="sk-SK" sz="1600" dirty="0"/>
              <a:t>pri hraničnej rizikovosti 45,8 % pokles zo 68,3 % na 57,7 %.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k-SK" sz="1600" dirty="0" smtClean="0"/>
              <a:t>Presnosť sa zvýšila </a:t>
            </a:r>
          </a:p>
          <a:p>
            <a:pPr>
              <a:spcBef>
                <a:spcPts val="0"/>
              </a:spcBef>
              <a:buClr>
                <a:srgbClr val="003399"/>
              </a:buClr>
            </a:pPr>
            <a:r>
              <a:rPr lang="sk-SK" sz="1600" dirty="0" smtClean="0">
                <a:solidFill>
                  <a:srgbClr val="E43C70"/>
                </a:solidFill>
              </a:rPr>
              <a:t>väčšia časť UoZ označených za rizikových skutočne nenašla uplatnenie</a:t>
            </a:r>
            <a:r>
              <a:rPr lang="sk-SK" sz="1600" dirty="0" smtClean="0"/>
              <a:t>;</a:t>
            </a:r>
            <a:endParaRPr lang="en-US" sz="1600" dirty="0" smtClean="0"/>
          </a:p>
          <a:p>
            <a:pPr>
              <a:spcBef>
                <a:spcPts val="0"/>
              </a:spcBef>
              <a:buClr>
                <a:srgbClr val="003399"/>
              </a:buClr>
            </a:pPr>
            <a:r>
              <a:rPr lang="sk-SK" sz="1600" dirty="0" smtClean="0"/>
              <a:t>pri hraničnej rizikovosti 45,8 % nárast z 53,7 % na 58,9 %.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sk-SK" sz="1600" dirty="0"/>
              <a:t>Zhoršená situácia na trhu práce, kedy sa nezamestnanými stávali aj osoby s „lepšími“ charakteristikami</a:t>
            </a:r>
            <a:r>
              <a:rPr lang="sk-SK" sz="1600" dirty="0" smtClean="0"/>
              <a:t>.</a:t>
            </a:r>
            <a:endParaRPr lang="sk-SK" sz="1600" dirty="0"/>
          </a:p>
        </p:txBody>
      </p:sp>
      <p:pic>
        <p:nvPicPr>
          <p:cNvPr id="19" name="Zástupný objekt pre obsah 1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8150"/>
            <a:ext cx="5169775" cy="5169775"/>
          </a:xfrm>
        </p:spPr>
      </p:pic>
    </p:spTree>
    <p:extLst>
      <p:ext uri="{BB962C8B-B14F-4D97-AF65-F5344CB8AC3E}">
        <p14:creationId xmlns:p14="http://schemas.microsoft.com/office/powerpoint/2010/main" val="34226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526368"/>
          </a:xfrm>
        </p:spPr>
        <p:txBody>
          <a:bodyPr>
            <a:normAutofit/>
          </a:bodyPr>
          <a:lstStyle/>
          <a:p>
            <a:pPr lvl="0"/>
            <a:r>
              <a:rPr lang="sk-SK" sz="2000" dirty="0" smtClean="0"/>
              <a:t>Profilácia UoZ v praxi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smtClean="0">
              <a:cs typeface="Arial" pitchFamily="34" charset="0"/>
              <a:hlinkClick r:id="rId2"/>
            </a:endParaRP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7947-9EA2-450D-85DE-F2ECC949C6FE}" type="slidenum">
              <a:rPr lang="sk-SK" smtClean="0"/>
              <a:pPr/>
              <a:t>9</a:t>
            </a:fld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2448274"/>
          </a:xfrm>
        </p:spPr>
        <p:txBody>
          <a:bodyPr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sk-SK" sz="1600" dirty="0" smtClean="0"/>
              <a:t>Model natrénovaný na uchádzačoch z minulosti dokáže </a:t>
            </a:r>
            <a:r>
              <a:rPr lang="sk-SK" sz="1600" dirty="0" smtClean="0">
                <a:solidFill>
                  <a:srgbClr val="E43C70"/>
                </a:solidFill>
              </a:rPr>
              <a:t>kvantifikovať, nakoľko je novo zaradený UoZ rizikový </a:t>
            </a:r>
            <a:r>
              <a:rPr lang="sk-SK" sz="1600" dirty="0" smtClean="0"/>
              <a:t>z hľadiska toho, že sa neuplatní na trhu práce do jedného roka.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sk-SK" sz="1600" dirty="0" smtClean="0"/>
              <a:t>Takáto informácia </a:t>
            </a:r>
            <a:r>
              <a:rPr lang="sk-SK" sz="1600" dirty="0" smtClean="0">
                <a:solidFill>
                  <a:srgbClr val="E43C70"/>
                </a:solidFill>
              </a:rPr>
              <a:t>umožní úradom práce efektívnejšie alokovať ich zdroje</a:t>
            </a:r>
            <a:r>
              <a:rPr lang="sk-SK" sz="1600" dirty="0" smtClean="0"/>
              <a:t> smerom k rizikovým uchádzačom.</a:t>
            </a:r>
          </a:p>
          <a:p>
            <a:pPr marL="0" indent="0">
              <a:buNone/>
            </a:pPr>
            <a:r>
              <a:rPr lang="sk-SK" sz="1600" dirty="0" smtClean="0"/>
              <a:t>Model v kombinácii so </a:t>
            </a:r>
            <a:r>
              <a:rPr lang="sk-SK" sz="1600" dirty="0"/>
              <a:t>SHAP </a:t>
            </a:r>
            <a:r>
              <a:rPr lang="sk-SK" sz="1600" dirty="0" smtClean="0"/>
              <a:t>hodnotami </a:t>
            </a:r>
            <a:r>
              <a:rPr lang="sk-SK" sz="1600" dirty="0" smtClean="0">
                <a:solidFill>
                  <a:srgbClr val="E43C70"/>
                </a:solidFill>
              </a:rPr>
              <a:t>pre </a:t>
            </a:r>
            <a:r>
              <a:rPr lang="sk-SK" sz="1600" dirty="0">
                <a:solidFill>
                  <a:srgbClr val="E43C70"/>
                </a:solidFill>
              </a:rPr>
              <a:t>konkrétnu osobu </a:t>
            </a:r>
            <a:r>
              <a:rPr lang="sk-SK" sz="1600" dirty="0" smtClean="0">
                <a:solidFill>
                  <a:srgbClr val="E43C70"/>
                </a:solidFill>
              </a:rPr>
              <a:t>identifikuje, </a:t>
            </a:r>
            <a:r>
              <a:rPr lang="sk-SK" sz="1600" dirty="0">
                <a:solidFill>
                  <a:srgbClr val="E43C70"/>
                </a:solidFill>
              </a:rPr>
              <a:t>aké sú jej silné a slabé stránky </a:t>
            </a:r>
            <a:endParaRPr lang="sk-SK" sz="1600" dirty="0" smtClean="0">
              <a:solidFill>
                <a:srgbClr val="E43C70"/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sk-SK" sz="1600" dirty="0" smtClean="0"/>
              <a:t>z pohľadu rizikovosti.</a:t>
            </a:r>
            <a:endParaRPr lang="sk-SK" sz="16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393879"/>
            <a:ext cx="7920000" cy="1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7837</TotalTime>
  <Words>1300</Words>
  <Application>Microsoft Office PowerPoint</Application>
  <PresentationFormat>Prezentácia na obrazovke (4:3)</PresentationFormat>
  <Paragraphs>313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Times New Roman</vt:lpstr>
      <vt:lpstr>Motív Office</vt:lpstr>
      <vt:lpstr>1_Vlastný návrh</vt:lpstr>
      <vt:lpstr>Vlastný návrh</vt:lpstr>
      <vt:lpstr>Profilácia UoZ pomocou strojového učenia   28. jún 2023</vt:lpstr>
      <vt:lpstr>Prečo profilovať uchádzačov o zamestnanie?</vt:lpstr>
      <vt:lpstr>Prečo profilovať uchádzačov o zamestnanie?</vt:lpstr>
      <vt:lpstr>Profilácia UoZ pomocou strojového učenia</vt:lpstr>
      <vt:lpstr>Profilácia UoZ pomocou strojového učenia</vt:lpstr>
      <vt:lpstr>Najdôležitejšie prediktory rizikovosti</vt:lpstr>
      <vt:lpstr>Úspešnosť modelu</vt:lpstr>
      <vt:lpstr>Vyhodnotenie úspešnosti na evidenciách z roku 2019</vt:lpstr>
      <vt:lpstr>Profilácia UoZ v praxi</vt:lpstr>
      <vt:lpstr>Model (M) vs pracovníci (P)</vt:lpstr>
      <vt:lpstr>Hodnotenie pracovníkov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Ministerstvo práce, sociálnych vecí a rodiny SR</dc:title>
  <dc:creator>Vojtechová Barbara</dc:creator>
  <cp:lastModifiedBy>Liška Igor</cp:lastModifiedBy>
  <cp:revision>583</cp:revision>
  <cp:lastPrinted>2018-11-20T10:49:52Z</cp:lastPrinted>
  <dcterms:created xsi:type="dcterms:W3CDTF">2017-11-29T08:12:07Z</dcterms:created>
  <dcterms:modified xsi:type="dcterms:W3CDTF">2023-06-21T12:25:19Z</dcterms:modified>
</cp:coreProperties>
</file>