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21"/>
  </p:notesMasterIdLst>
  <p:sldIdLst>
    <p:sldId id="256" r:id="rId2"/>
    <p:sldId id="257" r:id="rId3"/>
    <p:sldId id="279" r:id="rId4"/>
    <p:sldId id="258" r:id="rId5"/>
    <p:sldId id="280" r:id="rId6"/>
    <p:sldId id="290" r:id="rId7"/>
    <p:sldId id="259" r:id="rId8"/>
    <p:sldId id="261" r:id="rId9"/>
    <p:sldId id="260" r:id="rId10"/>
    <p:sldId id="267" r:id="rId11"/>
    <p:sldId id="265" r:id="rId12"/>
    <p:sldId id="281" r:id="rId13"/>
    <p:sldId id="262" r:id="rId14"/>
    <p:sldId id="291" r:id="rId15"/>
    <p:sldId id="292" r:id="rId16"/>
    <p:sldId id="293" r:id="rId17"/>
    <p:sldId id="288" r:id="rId18"/>
    <p:sldId id="264" r:id="rId19"/>
    <p:sldId id="266" r:id="rId2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67" autoAdjust="0"/>
    <p:restoredTop sz="94128" autoAdjust="0"/>
  </p:normalViewPr>
  <p:slideViewPr>
    <p:cSldViewPr>
      <p:cViewPr>
        <p:scale>
          <a:sx n="70" d="100"/>
          <a:sy n="70" d="100"/>
        </p:scale>
        <p:origin x="-127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tina\Dropbox\GDP-disp%20income%20prednaska%20Brusel\tab_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konkrpe\My%20Documents\Dropbox\GDP-disp%20income%20prednaska%20Brusel\tab_3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Sheet1!$AZ$205</c:f>
              <c:strCache>
                <c:ptCount val="1"/>
                <c:pt idx="0">
                  <c:v> GDP</c:v>
                </c:pt>
              </c:strCache>
            </c:strRef>
          </c:tx>
          <c:invertIfNegative val="0"/>
          <c:cat>
            <c:strRef>
              <c:f>Sheet1!$AY$206:$AY$223</c:f>
              <c:strCache>
                <c:ptCount val="1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Estonia</c:v>
                </c:pt>
                <c:pt idx="4">
                  <c:v>Spain</c:v>
                </c:pt>
                <c:pt idx="5">
                  <c:v>France</c:v>
                </c:pt>
                <c:pt idx="6">
                  <c:v>Croatia</c:v>
                </c:pt>
                <c:pt idx="7">
                  <c:v>Italy</c:v>
                </c:pt>
                <c:pt idx="8">
                  <c:v>Cyprus</c:v>
                </c:pt>
                <c:pt idx="9">
                  <c:v>Latvia</c:v>
                </c:pt>
                <c:pt idx="10">
                  <c:v>Lithuania</c:v>
                </c:pt>
                <c:pt idx="11">
                  <c:v>Hungary</c:v>
                </c:pt>
                <c:pt idx="12">
                  <c:v>Netherlands</c:v>
                </c:pt>
                <c:pt idx="13">
                  <c:v>Poland</c:v>
                </c:pt>
                <c:pt idx="14">
                  <c:v>Slovenia</c:v>
                </c:pt>
                <c:pt idx="15">
                  <c:v>Slovakia</c:v>
                </c:pt>
                <c:pt idx="16">
                  <c:v>Finland</c:v>
                </c:pt>
                <c:pt idx="17">
                  <c:v>Sweden</c:v>
                </c:pt>
              </c:strCache>
            </c:strRef>
          </c:cat>
          <c:val>
            <c:numRef>
              <c:f>Sheet1!$AZ$206:$AZ$223</c:f>
              <c:numCache>
                <c:formatCode>General</c:formatCode>
                <c:ptCount val="18"/>
                <c:pt idx="0">
                  <c:v>6.1303845955234505E-2</c:v>
                </c:pt>
                <c:pt idx="1">
                  <c:v>0.5061831243898951</c:v>
                </c:pt>
                <c:pt idx="2">
                  <c:v>0.58764292122775541</c:v>
                </c:pt>
                <c:pt idx="3">
                  <c:v>0.48218168553389174</c:v>
                </c:pt>
                <c:pt idx="4">
                  <c:v>-7.9389893015630163E-3</c:v>
                </c:pt>
                <c:pt idx="5">
                  <c:v>4.3587608871179198E-2</c:v>
                </c:pt>
                <c:pt idx="6">
                  <c:v>0.1327996144653581</c:v>
                </c:pt>
                <c:pt idx="7">
                  <c:v>-4.7797135524277959E-2</c:v>
                </c:pt>
                <c:pt idx="8">
                  <c:v>-8.6820042947061329E-3</c:v>
                </c:pt>
                <c:pt idx="9">
                  <c:v>0.31462692211493065</c:v>
                </c:pt>
                <c:pt idx="10">
                  <c:v>0.69315709737623499</c:v>
                </c:pt>
                <c:pt idx="11">
                  <c:v>-3.6916571971903789E-2</c:v>
                </c:pt>
                <c:pt idx="12">
                  <c:v>7.4669681774583177E-2</c:v>
                </c:pt>
                <c:pt idx="13">
                  <c:v>0.39065994153793121</c:v>
                </c:pt>
                <c:pt idx="14">
                  <c:v>9.7092726437949847E-2</c:v>
                </c:pt>
                <c:pt idx="15">
                  <c:v>1.1771814703686363</c:v>
                </c:pt>
                <c:pt idx="16">
                  <c:v>0.11587081680791744</c:v>
                </c:pt>
                <c:pt idx="17">
                  <c:v>0.22511799169779559</c:v>
                </c:pt>
              </c:numCache>
            </c:numRef>
          </c:val>
        </c:ser>
        <c:ser>
          <c:idx val="1"/>
          <c:order val="1"/>
          <c:tx>
            <c:strRef>
              <c:f>Sheet1!$BA$205</c:f>
              <c:strCache>
                <c:ptCount val="1"/>
                <c:pt idx="0">
                  <c:v> NET DISPOSABLE INCOME OF HOUSEHOLDS</c:v>
                </c:pt>
              </c:strCache>
            </c:strRef>
          </c:tx>
          <c:invertIfNegative val="0"/>
          <c:cat>
            <c:strRef>
              <c:f>Sheet1!$AY$206:$AY$223</c:f>
              <c:strCache>
                <c:ptCount val="1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Estonia</c:v>
                </c:pt>
                <c:pt idx="4">
                  <c:v>Spain</c:v>
                </c:pt>
                <c:pt idx="5">
                  <c:v>France</c:v>
                </c:pt>
                <c:pt idx="6">
                  <c:v>Croatia</c:v>
                </c:pt>
                <c:pt idx="7">
                  <c:v>Italy</c:v>
                </c:pt>
                <c:pt idx="8">
                  <c:v>Cyprus</c:v>
                </c:pt>
                <c:pt idx="9">
                  <c:v>Latvia</c:v>
                </c:pt>
                <c:pt idx="10">
                  <c:v>Lithuania</c:v>
                </c:pt>
                <c:pt idx="11">
                  <c:v>Hungary</c:v>
                </c:pt>
                <c:pt idx="12">
                  <c:v>Netherlands</c:v>
                </c:pt>
                <c:pt idx="13">
                  <c:v>Poland</c:v>
                </c:pt>
                <c:pt idx="14">
                  <c:v>Slovenia</c:v>
                </c:pt>
                <c:pt idx="15">
                  <c:v>Slovakia</c:v>
                </c:pt>
                <c:pt idx="16">
                  <c:v>Finland</c:v>
                </c:pt>
                <c:pt idx="17">
                  <c:v>Sweden</c:v>
                </c:pt>
              </c:strCache>
            </c:strRef>
          </c:cat>
          <c:val>
            <c:numRef>
              <c:f>Sheet1!$BA$206:$BA$223</c:f>
              <c:numCache>
                <c:formatCode>General</c:formatCode>
                <c:ptCount val="18"/>
                <c:pt idx="0">
                  <c:v>-8.6941847410601843E-3</c:v>
                </c:pt>
                <c:pt idx="1">
                  <c:v>0.35922611206702176</c:v>
                </c:pt>
                <c:pt idx="2">
                  <c:v>0.41369942401450077</c:v>
                </c:pt>
                <c:pt idx="3">
                  <c:v>0.42782185202874701</c:v>
                </c:pt>
                <c:pt idx="4">
                  <c:v>-5.1166069084729385E-2</c:v>
                </c:pt>
                <c:pt idx="5">
                  <c:v>2.9159600531059458E-2</c:v>
                </c:pt>
                <c:pt idx="6">
                  <c:v>0.1476169665960107</c:v>
                </c:pt>
                <c:pt idx="7">
                  <c:v>-0.11588916556861505</c:v>
                </c:pt>
                <c:pt idx="8">
                  <c:v>1.689942385055972E-2</c:v>
                </c:pt>
                <c:pt idx="9">
                  <c:v>0.43677641786481847</c:v>
                </c:pt>
                <c:pt idx="10">
                  <c:v>0.68873895812754682</c:v>
                </c:pt>
                <c:pt idx="11">
                  <c:v>-0.16623791136012342</c:v>
                </c:pt>
                <c:pt idx="12">
                  <c:v>-7.8982331824588511E-2</c:v>
                </c:pt>
                <c:pt idx="13">
                  <c:v>0.15209034744384117</c:v>
                </c:pt>
                <c:pt idx="14">
                  <c:v>1.8671731703432152E-3</c:v>
                </c:pt>
                <c:pt idx="15">
                  <c:v>0.82650283915246225</c:v>
                </c:pt>
                <c:pt idx="16">
                  <c:v>0.21797996896305111</c:v>
                </c:pt>
                <c:pt idx="17">
                  <c:v>0.26306246781310183</c:v>
                </c:pt>
              </c:numCache>
            </c:numRef>
          </c:val>
        </c:ser>
        <c:ser>
          <c:idx val="2"/>
          <c:order val="2"/>
          <c:tx>
            <c:strRef>
              <c:f>Sheet1!$BB$205</c:f>
              <c:strCache>
                <c:ptCount val="1"/>
                <c:pt idx="0">
                  <c:v>CONSUMPTION</c:v>
                </c:pt>
              </c:strCache>
            </c:strRef>
          </c:tx>
          <c:invertIfNegative val="0"/>
          <c:cat>
            <c:strRef>
              <c:f>Sheet1!$AY$206:$AY$223</c:f>
              <c:strCache>
                <c:ptCount val="1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Estonia</c:v>
                </c:pt>
                <c:pt idx="4">
                  <c:v>Spain</c:v>
                </c:pt>
                <c:pt idx="5">
                  <c:v>France</c:v>
                </c:pt>
                <c:pt idx="6">
                  <c:v>Croatia</c:v>
                </c:pt>
                <c:pt idx="7">
                  <c:v>Italy</c:v>
                </c:pt>
                <c:pt idx="8">
                  <c:v>Cyprus</c:v>
                </c:pt>
                <c:pt idx="9">
                  <c:v>Latvia</c:v>
                </c:pt>
                <c:pt idx="10">
                  <c:v>Lithuania</c:v>
                </c:pt>
                <c:pt idx="11">
                  <c:v>Hungary</c:v>
                </c:pt>
                <c:pt idx="12">
                  <c:v>Netherlands</c:v>
                </c:pt>
                <c:pt idx="13">
                  <c:v>Poland</c:v>
                </c:pt>
                <c:pt idx="14">
                  <c:v>Slovenia</c:v>
                </c:pt>
                <c:pt idx="15">
                  <c:v>Slovakia</c:v>
                </c:pt>
                <c:pt idx="16">
                  <c:v>Finland</c:v>
                </c:pt>
                <c:pt idx="17">
                  <c:v>Sweden</c:v>
                </c:pt>
              </c:strCache>
            </c:strRef>
          </c:cat>
          <c:val>
            <c:numRef>
              <c:f>Sheet1!$BB$206:$BB$223</c:f>
              <c:numCache>
                <c:formatCode>General</c:formatCode>
                <c:ptCount val="18"/>
                <c:pt idx="0">
                  <c:v>4.0682769673167279E-2</c:v>
                </c:pt>
                <c:pt idx="1">
                  <c:v>0.39346306402733899</c:v>
                </c:pt>
                <c:pt idx="2">
                  <c:v>0.39913204749403408</c:v>
                </c:pt>
                <c:pt idx="3">
                  <c:v>0.39162275605276203</c:v>
                </c:pt>
                <c:pt idx="4">
                  <c:v>-4.0803708610073583E-2</c:v>
                </c:pt>
                <c:pt idx="5">
                  <c:v>4.3391683066281814E-2</c:v>
                </c:pt>
                <c:pt idx="6">
                  <c:v>0.12615901421919237</c:v>
                </c:pt>
                <c:pt idx="7">
                  <c:v>-5.1422895582939783E-2</c:v>
                </c:pt>
                <c:pt idx="8">
                  <c:v>7.1319430324233754E-2</c:v>
                </c:pt>
                <c:pt idx="9">
                  <c:v>0.46539306603156905</c:v>
                </c:pt>
                <c:pt idx="10">
                  <c:v>0.72878265419044419</c:v>
                </c:pt>
                <c:pt idx="11">
                  <c:v>-0.15053518758067758</c:v>
                </c:pt>
                <c:pt idx="12">
                  <c:v>-5.5115814895751861E-2</c:v>
                </c:pt>
                <c:pt idx="13">
                  <c:v>0.25095753985870645</c:v>
                </c:pt>
                <c:pt idx="14">
                  <c:v>4.7095945123307802E-2</c:v>
                </c:pt>
                <c:pt idx="15">
                  <c:v>0.86426108606863106</c:v>
                </c:pt>
                <c:pt idx="16">
                  <c:v>0.19830663700438164</c:v>
                </c:pt>
                <c:pt idx="17">
                  <c:v>0.20715488045641647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16288"/>
        <c:axId val="98317824"/>
      </c:barChart>
      <c:catAx>
        <c:axId val="9831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98317824"/>
        <c:crosses val="autoZero"/>
        <c:auto val="1"/>
        <c:lblAlgn val="ctr"/>
        <c:lblOffset val="100"/>
        <c:noMultiLvlLbl val="0"/>
      </c:catAx>
      <c:valAx>
        <c:axId val="98317824"/>
        <c:scaling>
          <c:orientation val="minMax"/>
          <c:max val="1.2"/>
          <c:min val="-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316288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Sheet1!$BH$88</c:f>
              <c:strCache>
                <c:ptCount val="1"/>
                <c:pt idx="0">
                  <c:v>Taliansko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Sheet1!$BI$88:$BS$88</c:f>
              <c:numCache>
                <c:formatCode>General</c:formatCode>
                <c:ptCount val="11"/>
                <c:pt idx="0">
                  <c:v>0.64765281975301059</c:v>
                </c:pt>
                <c:pt idx="1">
                  <c:v>0.65129385106865478</c:v>
                </c:pt>
                <c:pt idx="2">
                  <c:v>0.64837604686431882</c:v>
                </c:pt>
                <c:pt idx="3">
                  <c:v>0.6462597963350899</c:v>
                </c:pt>
                <c:pt idx="4">
                  <c:v>0.64031156451011195</c:v>
                </c:pt>
                <c:pt idx="5">
                  <c:v>0.63689381390280975</c:v>
                </c:pt>
                <c:pt idx="6">
                  <c:v>0.63258432101963191</c:v>
                </c:pt>
                <c:pt idx="7">
                  <c:v>0.64401781167103911</c:v>
                </c:pt>
                <c:pt idx="8">
                  <c:v>0.62683020421442104</c:v>
                </c:pt>
                <c:pt idx="9">
                  <c:v>0.61873241349083574</c:v>
                </c:pt>
                <c:pt idx="10">
                  <c:v>0.60133916443209023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Sheet1!$BH$89</c:f>
              <c:strCache>
                <c:ptCount val="1"/>
                <c:pt idx="0">
                  <c:v>Cyprus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Sheet1!$BI$89:$BS$89</c:f>
              <c:numCache>
                <c:formatCode>General</c:formatCode>
                <c:ptCount val="11"/>
                <c:pt idx="0">
                  <c:v>0.76942946210106189</c:v>
                </c:pt>
                <c:pt idx="1">
                  <c:v>0.79752532198962833</c:v>
                </c:pt>
                <c:pt idx="2">
                  <c:v>0.79498049203952614</c:v>
                </c:pt>
                <c:pt idx="3">
                  <c:v>0.79145012557740291</c:v>
                </c:pt>
                <c:pt idx="4">
                  <c:v>0.79709839037620711</c:v>
                </c:pt>
                <c:pt idx="5">
                  <c:v>0.81046670255781561</c:v>
                </c:pt>
                <c:pt idx="6">
                  <c:v>0.82794695874185731</c:v>
                </c:pt>
                <c:pt idx="7">
                  <c:v>0.83843735071161996</c:v>
                </c:pt>
                <c:pt idx="8">
                  <c:v>0.85624805858305886</c:v>
                </c:pt>
                <c:pt idx="9">
                  <c:v>0.85534533223478448</c:v>
                </c:pt>
                <c:pt idx="10">
                  <c:v>0.78928495204764038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Sheet1!$BH$91</c:f>
              <c:strCache>
                <c:ptCount val="1"/>
                <c:pt idx="0">
                  <c:v>Litva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Sheet1!$BI$91:$BS$91</c:f>
              <c:numCache>
                <c:formatCode>General</c:formatCode>
                <c:ptCount val="11"/>
                <c:pt idx="0">
                  <c:v>0.65326456426213098</c:v>
                </c:pt>
                <c:pt idx="1">
                  <c:v>0.64474988492168761</c:v>
                </c:pt>
                <c:pt idx="2">
                  <c:v>0.64863667981703499</c:v>
                </c:pt>
                <c:pt idx="3">
                  <c:v>0.66635718322404391</c:v>
                </c:pt>
                <c:pt idx="4">
                  <c:v>0.68359421435896683</c:v>
                </c:pt>
                <c:pt idx="5">
                  <c:v>0.65705370019303588</c:v>
                </c:pt>
                <c:pt idx="6">
                  <c:v>0.68462068196174031</c:v>
                </c:pt>
                <c:pt idx="7">
                  <c:v>0.71339642392458513</c:v>
                </c:pt>
                <c:pt idx="8">
                  <c:v>0.69869299124366735</c:v>
                </c:pt>
                <c:pt idx="9">
                  <c:v>0.66773124651907945</c:v>
                </c:pt>
                <c:pt idx="10">
                  <c:v>0.65155992987491651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Sheet1!$BH$93</c:f>
              <c:strCache>
                <c:ptCount val="1"/>
                <c:pt idx="0">
                  <c:v>Holandsko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Sheet1!$BI$93:$BS$93</c:f>
              <c:numCache>
                <c:formatCode>General</c:formatCode>
                <c:ptCount val="11"/>
                <c:pt idx="0">
                  <c:v>0.49666301540107216</c:v>
                </c:pt>
                <c:pt idx="1">
                  <c:v>0.4828390941243777</c:v>
                </c:pt>
                <c:pt idx="2">
                  <c:v>0.473257180263701</c:v>
                </c:pt>
                <c:pt idx="3">
                  <c:v>0.46524881818907804</c:v>
                </c:pt>
                <c:pt idx="4">
                  <c:v>0.45437129551932931</c:v>
                </c:pt>
                <c:pt idx="5">
                  <c:v>0.4497649659029514</c:v>
                </c:pt>
                <c:pt idx="6">
                  <c:v>0.43601462676670988</c:v>
                </c:pt>
                <c:pt idx="7">
                  <c:v>0.44170806133169099</c:v>
                </c:pt>
                <c:pt idx="8">
                  <c:v>0.43743842581991743</c:v>
                </c:pt>
                <c:pt idx="9">
                  <c:v>0.43244018577499876</c:v>
                </c:pt>
                <c:pt idx="10">
                  <c:v>0.42565210508061313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Sheet1!$BH$98</c:f>
              <c:strCache>
                <c:ptCount val="1"/>
                <c:pt idx="0">
                  <c:v>Slovensko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Sheet1!$BI$98:$BS$98</c:f>
              <c:numCache>
                <c:formatCode>General</c:formatCode>
                <c:ptCount val="11"/>
                <c:pt idx="0">
                  <c:v>0.6195910103496749</c:v>
                </c:pt>
                <c:pt idx="1">
                  <c:v>0.57592042437733748</c:v>
                </c:pt>
                <c:pt idx="2">
                  <c:v>0.56456345454939927</c:v>
                </c:pt>
                <c:pt idx="3">
                  <c:v>0.5632518381875341</c:v>
                </c:pt>
                <c:pt idx="4">
                  <c:v>0.54275625910952874</c:v>
                </c:pt>
                <c:pt idx="5">
                  <c:v>0.54108753609087434</c:v>
                </c:pt>
                <c:pt idx="6">
                  <c:v>0.54071281408556016</c:v>
                </c:pt>
                <c:pt idx="7">
                  <c:v>0.57078383388925491</c:v>
                </c:pt>
                <c:pt idx="8">
                  <c:v>0.56567191972439257</c:v>
                </c:pt>
                <c:pt idx="9">
                  <c:v>0.54038794492954312</c:v>
                </c:pt>
                <c:pt idx="10">
                  <c:v>0.51979348295914407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Sheet1!$BH$99</c:f>
              <c:strCache>
                <c:ptCount val="1"/>
                <c:pt idx="0">
                  <c:v>Fínsko</c:v>
                </c:pt>
              </c:strCache>
            </c:strRef>
          </c:tx>
          <c:cat>
            <c:strRef>
              <c:f>Sheet1!$BI$80:$BS$80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Sheet1!$BI$99:$BS$99</c:f>
              <c:numCache>
                <c:formatCode>General</c:formatCode>
                <c:ptCount val="11"/>
                <c:pt idx="0">
                  <c:v>0.48844680561854087</c:v>
                </c:pt>
                <c:pt idx="1">
                  <c:v>0.49870734619503387</c:v>
                </c:pt>
                <c:pt idx="2">
                  <c:v>0.50288595105580214</c:v>
                </c:pt>
                <c:pt idx="3">
                  <c:v>0.49335255893132779</c:v>
                </c:pt>
                <c:pt idx="4">
                  <c:v>0.48552792893352992</c:v>
                </c:pt>
                <c:pt idx="5">
                  <c:v>0.48119704245702771</c:v>
                </c:pt>
                <c:pt idx="6">
                  <c:v>0.48856518604324217</c:v>
                </c:pt>
                <c:pt idx="7">
                  <c:v>0.54321765446358483</c:v>
                </c:pt>
                <c:pt idx="8">
                  <c:v>0.54119058112476959</c:v>
                </c:pt>
                <c:pt idx="9">
                  <c:v>0.52990702578682269</c:v>
                </c:pt>
                <c:pt idx="10">
                  <c:v>0.53314274034803377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00608"/>
        <c:axId val="98910592"/>
      </c:lineChart>
      <c:catAx>
        <c:axId val="9890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98910592"/>
        <c:crosses val="autoZero"/>
        <c:auto val="1"/>
        <c:lblAlgn val="ctr"/>
        <c:lblOffset val="100"/>
        <c:noMultiLvlLbl val="0"/>
      </c:catAx>
      <c:valAx>
        <c:axId val="98910592"/>
        <c:scaling>
          <c:orientation val="minMax"/>
          <c:min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900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Slovensko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Sheet1!$CI$59</c:f>
              <c:strCache>
                <c:ptCount val="1"/>
                <c:pt idx="0">
                  <c:v>Slovakia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Sheet1!$CJ$59:$CT$59</c:f>
              <c:numCache>
                <c:formatCode>#\ ##0</c:formatCode>
                <c:ptCount val="11"/>
                <c:pt idx="0">
                  <c:v>5510.428190659587</c:v>
                </c:pt>
                <c:pt idx="1">
                  <c:v>5945.6558050054591</c:v>
                </c:pt>
                <c:pt idx="2">
                  <c:v>6479.0611695515927</c:v>
                </c:pt>
                <c:pt idx="3">
                  <c:v>7163.8296308084318</c:v>
                </c:pt>
                <c:pt idx="4">
                  <c:v>8045.9278424729737</c:v>
                </c:pt>
                <c:pt idx="5">
                  <c:v>9800.2605983898757</c:v>
                </c:pt>
                <c:pt idx="6">
                  <c:v>11190.785018616636</c:v>
                </c:pt>
                <c:pt idx="7">
                  <c:v>11026.955097174246</c:v>
                </c:pt>
                <c:pt idx="8">
                  <c:v>11498.135243945231</c:v>
                </c:pt>
                <c:pt idx="9">
                  <c:v>11810.974237367564</c:v>
                </c:pt>
                <c:pt idx="10">
                  <c:v>11997.202150501023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Sheet1!$CI$66</c:f>
              <c:strCache>
                <c:ptCount val="1"/>
                <c:pt idx="0">
                  <c:v>Slovakia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Sheet1!$CJ$66:$CT$66</c:f>
              <c:numCache>
                <c:formatCode>#\ ##0</c:formatCode>
                <c:ptCount val="11"/>
                <c:pt idx="0">
                  <c:v>3414.2117701101047</c:v>
                </c:pt>
                <c:pt idx="1">
                  <c:v>3424.2246144203241</c:v>
                </c:pt>
                <c:pt idx="2">
                  <c:v>3657.8411561189182</c:v>
                </c:pt>
                <c:pt idx="3">
                  <c:v>4035.040208015173</c:v>
                </c:pt>
                <c:pt idx="4">
                  <c:v>4366.9776968458327</c:v>
                </c:pt>
                <c:pt idx="5">
                  <c:v>5302.7988602312553</c:v>
                </c:pt>
                <c:pt idx="6">
                  <c:v>6051.0008592427293</c:v>
                </c:pt>
                <c:pt idx="7">
                  <c:v>6294.0077064897778</c:v>
                </c:pt>
                <c:pt idx="8">
                  <c:v>6504.1722366931963</c:v>
                </c:pt>
                <c:pt idx="9">
                  <c:v>6382.5080957468354</c:v>
                </c:pt>
                <c:pt idx="10">
                  <c:v>6236.06749157386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Sheet1!$CI$73</c:f>
              <c:strCache>
                <c:ptCount val="1"/>
                <c:pt idx="0">
                  <c:v>Slovakia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Sheet1!$CJ$73:$CT$73</c:f>
              <c:numCache>
                <c:formatCode>#\ ##0</c:formatCode>
                <c:ptCount val="11"/>
                <c:pt idx="0">
                  <c:v>3301.9710335544014</c:v>
                </c:pt>
                <c:pt idx="1">
                  <c:v>3395.2440819693479</c:v>
                </c:pt>
                <c:pt idx="2">
                  <c:v>3666.6437034995861</c:v>
                </c:pt>
                <c:pt idx="3">
                  <c:v>4041.9268950254855</c:v>
                </c:pt>
                <c:pt idx="4">
                  <c:v>4461.7684075937022</c:v>
                </c:pt>
                <c:pt idx="5">
                  <c:v>5297.7182084885999</c:v>
                </c:pt>
                <c:pt idx="6">
                  <c:v>6099.8576749339172</c:v>
                </c:pt>
                <c:pt idx="7">
                  <c:v>6275.3335995431871</c:v>
                </c:pt>
                <c:pt idx="8">
                  <c:v>6242.2925482530945</c:v>
                </c:pt>
                <c:pt idx="9">
                  <c:v>6196.5712617305271</c:v>
                </c:pt>
                <c:pt idx="10">
                  <c:v>6155.7361051812886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92256"/>
        <c:axId val="98593792"/>
      </c:lineChart>
      <c:catAx>
        <c:axId val="9859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98593792"/>
        <c:crosses val="autoZero"/>
        <c:auto val="1"/>
        <c:lblAlgn val="ctr"/>
        <c:lblOffset val="100"/>
        <c:noMultiLvlLbl val="0"/>
      </c:catAx>
      <c:valAx>
        <c:axId val="98593792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8592256"/>
        <c:crosses val="autoZero"/>
        <c:crossBetween val="between"/>
        <c:majorUnit val="25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Holandsko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Sheet1!$CI$58</c:f>
              <c:strCache>
                <c:ptCount val="1"/>
                <c:pt idx="0">
                  <c:v>Netherlands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Sheet1!$CJ$58:$CT$58</c:f>
              <c:numCache>
                <c:formatCode>#\ ##0</c:formatCode>
                <c:ptCount val="11"/>
                <c:pt idx="0">
                  <c:v>30453.295300269445</c:v>
                </c:pt>
                <c:pt idx="1">
                  <c:v>30390.786590295851</c:v>
                </c:pt>
                <c:pt idx="2">
                  <c:v>30945.381335207112</c:v>
                </c:pt>
                <c:pt idx="3">
                  <c:v>31486.687396653135</c:v>
                </c:pt>
                <c:pt idx="4">
                  <c:v>32498.235298799274</c:v>
                </c:pt>
                <c:pt idx="5">
                  <c:v>33723.271169224186</c:v>
                </c:pt>
                <c:pt idx="6">
                  <c:v>34232.449939193793</c:v>
                </c:pt>
                <c:pt idx="7">
                  <c:v>32816.146417517099</c:v>
                </c:pt>
                <c:pt idx="8">
                  <c:v>33138.181871493245</c:v>
                </c:pt>
                <c:pt idx="9">
                  <c:v>33288.886351234185</c:v>
                </c:pt>
                <c:pt idx="10">
                  <c:v>32727.233169327974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Sheet1!$CI$65</c:f>
              <c:strCache>
                <c:ptCount val="1"/>
                <c:pt idx="0">
                  <c:v>Netherlands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Sheet1!$CJ$65:$CT$65</c:f>
              <c:numCache>
                <c:formatCode>#\ ##0</c:formatCode>
                <c:ptCount val="11"/>
                <c:pt idx="0">
                  <c:v>15125.025472731122</c:v>
                </c:pt>
                <c:pt idx="1">
                  <c:v>14673.859866985735</c:v>
                </c:pt>
                <c:pt idx="2">
                  <c:v>14645.123912885081</c:v>
                </c:pt>
                <c:pt idx="3">
                  <c:v>14649.14409998181</c:v>
                </c:pt>
                <c:pt idx="4">
                  <c:v>14766.265274807425</c:v>
                </c:pt>
                <c:pt idx="5">
                  <c:v>15167.5459075621</c:v>
                </c:pt>
                <c:pt idx="6">
                  <c:v>14925.848883547662</c:v>
                </c:pt>
                <c:pt idx="7">
                  <c:v>14495.156414458394</c:v>
                </c:pt>
                <c:pt idx="8">
                  <c:v>14495.914112400131</c:v>
                </c:pt>
                <c:pt idx="9">
                  <c:v>14395.452197970531</c:v>
                </c:pt>
                <c:pt idx="10">
                  <c:v>13930.415691988519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Sheet1!$CI$72</c:f>
              <c:strCache>
                <c:ptCount val="1"/>
                <c:pt idx="0">
                  <c:v>Netherlands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Sheet1!$CJ$72:$CT$72</c:f>
              <c:numCache>
                <c:formatCode>#\ ##0</c:formatCode>
                <c:ptCount val="11"/>
                <c:pt idx="0">
                  <c:v>14954.461879713646</c:v>
                </c:pt>
                <c:pt idx="1">
                  <c:v>14864.823973315522</c:v>
                </c:pt>
                <c:pt idx="2">
                  <c:v>14891.355933553854</c:v>
                </c:pt>
                <c:pt idx="3">
                  <c:v>15086.664484175488</c:v>
                </c:pt>
                <c:pt idx="4">
                  <c:v>15073.063909700335</c:v>
                </c:pt>
                <c:pt idx="5">
                  <c:v>15347.283804179022</c:v>
                </c:pt>
                <c:pt idx="6">
                  <c:v>15325.057440925217</c:v>
                </c:pt>
                <c:pt idx="7">
                  <c:v>14711.846093682167</c:v>
                </c:pt>
                <c:pt idx="8">
                  <c:v>14758.421669633439</c:v>
                </c:pt>
                <c:pt idx="9">
                  <c:v>14514.24507127839</c:v>
                </c:pt>
                <c:pt idx="10">
                  <c:v>14130.234526885772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27968"/>
        <c:axId val="98629504"/>
      </c:lineChart>
      <c:catAx>
        <c:axId val="9862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98629504"/>
        <c:crosses val="autoZero"/>
        <c:auto val="1"/>
        <c:lblAlgn val="ctr"/>
        <c:lblOffset val="100"/>
        <c:noMultiLvlLbl val="0"/>
      </c:catAx>
      <c:valAx>
        <c:axId val="98629504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8627968"/>
        <c:crosses val="autoZero"/>
        <c:crossBetween val="between"/>
        <c:majorUnit val="25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Taliansko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Sheet1!$CI$55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Sheet1!$CJ$55:$CT$55</c:f>
              <c:numCache>
                <c:formatCode>#\ ##0</c:formatCode>
                <c:ptCount val="11"/>
                <c:pt idx="0">
                  <c:v>24559.201385496977</c:v>
                </c:pt>
                <c:pt idx="1">
                  <c:v>24486.298522459991</c:v>
                </c:pt>
                <c:pt idx="2">
                  <c:v>24751.783610742183</c:v>
                </c:pt>
                <c:pt idx="3">
                  <c:v>24818.749550430046</c:v>
                </c:pt>
                <c:pt idx="4">
                  <c:v>25281.75165061908</c:v>
                </c:pt>
                <c:pt idx="5">
                  <c:v>25636.812498230705</c:v>
                </c:pt>
                <c:pt idx="6">
                  <c:v>25154.974307052456</c:v>
                </c:pt>
                <c:pt idx="7">
                  <c:v>23632.767152325228</c:v>
                </c:pt>
                <c:pt idx="8">
                  <c:v>23963.031918654964</c:v>
                </c:pt>
                <c:pt idx="9">
                  <c:v>23999.516946325904</c:v>
                </c:pt>
                <c:pt idx="10">
                  <c:v>23385.341908506343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Sheet1!$CI$62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Sheet1!$CJ$62:$CT$62</c:f>
              <c:numCache>
                <c:formatCode>#\ ##0</c:formatCode>
                <c:ptCount val="11"/>
                <c:pt idx="0">
                  <c:v>15905.836028199161</c:v>
                </c:pt>
                <c:pt idx="1">
                  <c:v>15947.775663109678</c:v>
                </c:pt>
                <c:pt idx="2">
                  <c:v>16048.463610374052</c:v>
                </c:pt>
                <c:pt idx="3">
                  <c:v>16039.360029752524</c:v>
                </c:pt>
                <c:pt idx="4">
                  <c:v>16188.197952964008</c:v>
                </c:pt>
                <c:pt idx="5">
                  <c:v>16327.927288309373</c:v>
                </c:pt>
                <c:pt idx="6">
                  <c:v>15912.642342293064</c:v>
                </c:pt>
                <c:pt idx="7">
                  <c:v>15219.922985171708</c:v>
                </c:pt>
                <c:pt idx="8">
                  <c:v>15020.752191167181</c:v>
                </c:pt>
                <c:pt idx="9">
                  <c:v>14849.279042814438</c:v>
                </c:pt>
                <c:pt idx="10">
                  <c:v>14062.521963219946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Sheet1!$CI$69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Sheet1!$CJ$69:$CT$69</c:f>
              <c:numCache>
                <c:formatCode>#\ ##0</c:formatCode>
                <c:ptCount val="11"/>
                <c:pt idx="0">
                  <c:v>14321.924700147261</c:v>
                </c:pt>
                <c:pt idx="1">
                  <c:v>14409.107141938637</c:v>
                </c:pt>
                <c:pt idx="2">
                  <c:v>14481.089468703683</c:v>
                </c:pt>
                <c:pt idx="3">
                  <c:v>14554.584794513075</c:v>
                </c:pt>
                <c:pt idx="4">
                  <c:v>14757.886640170867</c:v>
                </c:pt>
                <c:pt idx="5">
                  <c:v>14904.565678409339</c:v>
                </c:pt>
                <c:pt idx="6">
                  <c:v>14618.193465777664</c:v>
                </c:pt>
                <c:pt idx="7">
                  <c:v>14182.03137448001</c:v>
                </c:pt>
                <c:pt idx="8">
                  <c:v>14322.478455921859</c:v>
                </c:pt>
                <c:pt idx="9">
                  <c:v>14232.940404529008</c:v>
                </c:pt>
                <c:pt idx="10">
                  <c:v>13585.449861744863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61888"/>
        <c:axId val="98663424"/>
      </c:lineChart>
      <c:catAx>
        <c:axId val="98661888"/>
        <c:scaling>
          <c:orientation val="minMax"/>
        </c:scaling>
        <c:delete val="0"/>
        <c:axPos val="b"/>
        <c:majorTickMark val="out"/>
        <c:minorTickMark val="none"/>
        <c:tickLblPos val="nextTo"/>
        <c:crossAx val="98663424"/>
        <c:crosses val="autoZero"/>
        <c:auto val="1"/>
        <c:lblAlgn val="ctr"/>
        <c:lblOffset val="100"/>
        <c:noMultiLvlLbl val="0"/>
      </c:catAx>
      <c:valAx>
        <c:axId val="98663424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8661888"/>
        <c:crosses val="autoZero"/>
        <c:crossBetween val="between"/>
        <c:majorUnit val="25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Fínsko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Sheet1!$CI$60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Sheet1!$CJ$60:$CT$60</c:f>
              <c:numCache>
                <c:formatCode>#\ ##0</c:formatCode>
                <c:ptCount val="11"/>
                <c:pt idx="0">
                  <c:v>27721.500051774616</c:v>
                </c:pt>
                <c:pt idx="1">
                  <c:v>28217.487225456869</c:v>
                </c:pt>
                <c:pt idx="2">
                  <c:v>29305.786446403952</c:v>
                </c:pt>
                <c:pt idx="3">
                  <c:v>30063.145801740859</c:v>
                </c:pt>
                <c:pt idx="4">
                  <c:v>31275.815685507783</c:v>
                </c:pt>
                <c:pt idx="5">
                  <c:v>32811.005059628704</c:v>
                </c:pt>
                <c:pt idx="6">
                  <c:v>32761.251901325799</c:v>
                </c:pt>
                <c:pt idx="7">
                  <c:v>29818.585389468586</c:v>
                </c:pt>
                <c:pt idx="8">
                  <c:v>30676.756434657891</c:v>
                </c:pt>
                <c:pt idx="9">
                  <c:v>31384.222181484194</c:v>
                </c:pt>
                <c:pt idx="10">
                  <c:v>30933.612905914466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Sheet1!$CI$67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Sheet1!$CJ$67:$CT$67</c:f>
              <c:numCache>
                <c:formatCode>#\ ##0</c:formatCode>
                <c:ptCount val="11"/>
                <c:pt idx="0">
                  <c:v>13540.478147243526</c:v>
                </c:pt>
                <c:pt idx="1">
                  <c:v>14072.268170499865</c:v>
                </c:pt>
                <c:pt idx="2">
                  <c:v>14737.468288538086</c:v>
                </c:pt>
                <c:pt idx="3">
                  <c:v>14831.729910814456</c:v>
                </c:pt>
                <c:pt idx="4">
                  <c:v>15185.282015491402</c:v>
                </c:pt>
                <c:pt idx="5">
                  <c:v>15788.558594735905</c:v>
                </c:pt>
                <c:pt idx="6">
                  <c:v>16006.00713018076</c:v>
                </c:pt>
                <c:pt idx="7">
                  <c:v>16197.982014689245</c:v>
                </c:pt>
                <c:pt idx="8">
                  <c:v>16601.971641895518</c:v>
                </c:pt>
                <c:pt idx="9">
                  <c:v>16630.719832823117</c:v>
                </c:pt>
                <c:pt idx="10">
                  <c:v>16492.031153524542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Sheet1!$CI$74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Sheet1!$CJ$74:$CT$74</c:f>
              <c:numCache>
                <c:formatCode>#\ ##0</c:formatCode>
                <c:ptCount val="11"/>
                <c:pt idx="0">
                  <c:v>13611.518035209385</c:v>
                </c:pt>
                <c:pt idx="1">
                  <c:v>13956.751720811579</c:v>
                </c:pt>
                <c:pt idx="2">
                  <c:v>14420.290619944957</c:v>
                </c:pt>
                <c:pt idx="3">
                  <c:v>14822.181750754447</c:v>
                </c:pt>
                <c:pt idx="4">
                  <c:v>15428.196930262468</c:v>
                </c:pt>
                <c:pt idx="5">
                  <c:v>15983.993007254308</c:v>
                </c:pt>
                <c:pt idx="6">
                  <c:v>16149.475673287163</c:v>
                </c:pt>
                <c:pt idx="7">
                  <c:v>15513.23900718806</c:v>
                </c:pt>
                <c:pt idx="8">
                  <c:v>15974.518453441169</c:v>
                </c:pt>
                <c:pt idx="9">
                  <c:v>16368.025738866929</c:v>
                </c:pt>
                <c:pt idx="10">
                  <c:v>16310.772401296246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87712"/>
        <c:axId val="98789248"/>
      </c:lineChart>
      <c:catAx>
        <c:axId val="9878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98789248"/>
        <c:crosses val="autoZero"/>
        <c:auto val="1"/>
        <c:lblAlgn val="ctr"/>
        <c:lblOffset val="100"/>
        <c:noMultiLvlLbl val="0"/>
      </c:catAx>
      <c:valAx>
        <c:axId val="98789248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8787712"/>
        <c:crosses val="autoZero"/>
        <c:crossBetween val="between"/>
        <c:majorUnit val="25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Cyprus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Sheet1!$CI$56</c:f>
              <c:strCache>
                <c:ptCount val="1"/>
                <c:pt idx="0">
                  <c:v>Cyprus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Sheet1!$CJ$56:$CT$56</c:f>
              <c:numCache>
                <c:formatCode>#\ ##0</c:formatCode>
                <c:ptCount val="11"/>
                <c:pt idx="0">
                  <c:v>15013.876111555739</c:v>
                </c:pt>
                <c:pt idx="1">
                  <c:v>14853.891569056033</c:v>
                </c:pt>
                <c:pt idx="2">
                  <c:v>15355.328584373076</c:v>
                </c:pt>
                <c:pt idx="3">
                  <c:v>15965.570509514881</c:v>
                </c:pt>
                <c:pt idx="4">
                  <c:v>16481.000491442861</c:v>
                </c:pt>
                <c:pt idx="5">
                  <c:v>16759.604216937616</c:v>
                </c:pt>
                <c:pt idx="6">
                  <c:v>16803.556955328902</c:v>
                </c:pt>
                <c:pt idx="7">
                  <c:v>16129.481047925994</c:v>
                </c:pt>
                <c:pt idx="8">
                  <c:v>15929.870767034681</c:v>
                </c:pt>
                <c:pt idx="9">
                  <c:v>15653.922531798116</c:v>
                </c:pt>
                <c:pt idx="10">
                  <c:v>14883.525574675026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Sheet1!$CI$63</c:f>
              <c:strCache>
                <c:ptCount val="1"/>
                <c:pt idx="0">
                  <c:v>Cyprus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Sheet1!$CJ$63:$CT$63</c:f>
              <c:numCache>
                <c:formatCode>#\ ##0</c:formatCode>
                <c:ptCount val="11"/>
                <c:pt idx="0">
                  <c:v>11552.118620566314</c:v>
                </c:pt>
                <c:pt idx="1">
                  <c:v>11846.354656410438</c:v>
                </c:pt>
                <c:pt idx="2">
                  <c:v>12207.186673433507</c:v>
                </c:pt>
                <c:pt idx="3">
                  <c:v>12635.952784670433</c:v>
                </c:pt>
                <c:pt idx="4">
                  <c:v>13136.978963518583</c:v>
                </c:pt>
                <c:pt idx="5">
                  <c:v>13583.101165875491</c:v>
                </c:pt>
                <c:pt idx="6">
                  <c:v>13912.453877210148</c:v>
                </c:pt>
                <c:pt idx="7">
                  <c:v>13523.559358176353</c:v>
                </c:pt>
                <c:pt idx="8">
                  <c:v>13639.920917752468</c:v>
                </c:pt>
                <c:pt idx="9">
                  <c:v>13389.509568738438</c:v>
                </c:pt>
                <c:pt idx="10">
                  <c:v>11747.342769507208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Sheet1!$CI$70</c:f>
              <c:strCache>
                <c:ptCount val="1"/>
                <c:pt idx="0">
                  <c:v>Cyprus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Sheet1!$CJ$70:$CT$70</c:f>
              <c:numCache>
                <c:formatCode>#\ ##0</c:formatCode>
                <c:ptCount val="11"/>
                <c:pt idx="0">
                  <c:v>10796.787787683134</c:v>
                </c:pt>
                <c:pt idx="1">
                  <c:v>10747.959254180547</c:v>
                </c:pt>
                <c:pt idx="2">
                  <c:v>11344.722397593094</c:v>
                </c:pt>
                <c:pt idx="3">
                  <c:v>11835.207423059557</c:v>
                </c:pt>
                <c:pt idx="4">
                  <c:v>12293.078573826875</c:v>
                </c:pt>
                <c:pt idx="5">
                  <c:v>13302.698668309527</c:v>
                </c:pt>
                <c:pt idx="6">
                  <c:v>13950.259458398219</c:v>
                </c:pt>
                <c:pt idx="7">
                  <c:v>12627.426803645934</c:v>
                </c:pt>
                <c:pt idx="8">
                  <c:v>12418.256540251628</c:v>
                </c:pt>
                <c:pt idx="9">
                  <c:v>12259.593149435615</c:v>
                </c:pt>
                <c:pt idx="10">
                  <c:v>11566.808542032339</c:v>
                </c:pt>
              </c:numCache>
            </c:numRef>
          </c:val>
          <c:smooth val="0"/>
        </c:ser>
        <c:ser>
          <c:idx val="3"/>
          <c:order val="3"/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27904"/>
        <c:axId val="99229696"/>
      </c:lineChart>
      <c:catAx>
        <c:axId val="9922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9229696"/>
        <c:crosses val="autoZero"/>
        <c:auto val="1"/>
        <c:lblAlgn val="ctr"/>
        <c:lblOffset val="100"/>
        <c:noMultiLvlLbl val="0"/>
      </c:catAx>
      <c:valAx>
        <c:axId val="99229696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9227904"/>
        <c:crosses val="autoZero"/>
        <c:crossBetween val="between"/>
        <c:majorUnit val="25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Litva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Sheet1!$CI$57</c:f>
              <c:strCache>
                <c:ptCount val="1"/>
                <c:pt idx="0">
                  <c:v>Lithuania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Sheet1!$CJ$57:$CT$57</c:f>
              <c:numCache>
                <c:formatCode>#\ ##0</c:formatCode>
                <c:ptCount val="11"/>
                <c:pt idx="0">
                  <c:v>4388.7336033791171</c:v>
                </c:pt>
                <c:pt idx="1">
                  <c:v>4877.5447350949225</c:v>
                </c:pt>
                <c:pt idx="2">
                  <c:v>5285.9766745030493</c:v>
                </c:pt>
                <c:pt idx="3">
                  <c:v>5772.4951296331028</c:v>
                </c:pt>
                <c:pt idx="4">
                  <c:v>6352.216338978561</c:v>
                </c:pt>
                <c:pt idx="5">
                  <c:v>7065.9732078375391</c:v>
                </c:pt>
                <c:pt idx="6">
                  <c:v>7344.4929225951419</c:v>
                </c:pt>
                <c:pt idx="7">
                  <c:v>6328.4197622736192</c:v>
                </c:pt>
                <c:pt idx="8">
                  <c:v>6534.2467278452823</c:v>
                </c:pt>
                <c:pt idx="9">
                  <c:v>7085.3463853603707</c:v>
                </c:pt>
                <c:pt idx="10">
                  <c:v>7430.8154490549305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Sheet1!$CI$64</c:f>
              <c:strCache>
                <c:ptCount val="1"/>
                <c:pt idx="0">
                  <c:v>Lithuania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Sheet1!$CJ$64:$CT$64</c:f>
              <c:numCache>
                <c:formatCode>#\ ##0</c:formatCode>
                <c:ptCount val="11"/>
                <c:pt idx="0">
                  <c:v>2867.0041450740309</c:v>
                </c:pt>
                <c:pt idx="1">
                  <c:v>3144.7964066528348</c:v>
                </c:pt>
                <c:pt idx="2">
                  <c:v>3428.6783597399499</c:v>
                </c:pt>
                <c:pt idx="3">
                  <c:v>3846.5435947568267</c:v>
                </c:pt>
                <c:pt idx="4">
                  <c:v>4342.3383376822421</c:v>
                </c:pt>
                <c:pt idx="5">
                  <c:v>4642.7238416745104</c:v>
                </c:pt>
                <c:pt idx="6">
                  <c:v>5028.1917533302612</c:v>
                </c:pt>
                <c:pt idx="7">
                  <c:v>4514.6720274996733</c:v>
                </c:pt>
                <c:pt idx="8">
                  <c:v>4565.4323918023656</c:v>
                </c:pt>
                <c:pt idx="9">
                  <c:v>4731.1071739161343</c:v>
                </c:pt>
                <c:pt idx="10">
                  <c:v>4841.6215928996771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Sheet1!$CI$71</c:f>
              <c:strCache>
                <c:ptCount val="1"/>
                <c:pt idx="0">
                  <c:v>Lithuania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Sheet1!$CJ$54:$CT$54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Sheet1!$CJ$71:$CT$71</c:f>
              <c:numCache>
                <c:formatCode>#\ ##0</c:formatCode>
                <c:ptCount val="11"/>
                <c:pt idx="0">
                  <c:v>2895.254886053393</c:v>
                </c:pt>
                <c:pt idx="1">
                  <c:v>3233.1690898154393</c:v>
                </c:pt>
                <c:pt idx="2">
                  <c:v>3596.0046292339539</c:v>
                </c:pt>
                <c:pt idx="3">
                  <c:v>4042.3578781719229</c:v>
                </c:pt>
                <c:pt idx="4">
                  <c:v>4572.8246310494724</c:v>
                </c:pt>
                <c:pt idx="5">
                  <c:v>5155.6871143094377</c:v>
                </c:pt>
                <c:pt idx="6">
                  <c:v>5400.9244212289632</c:v>
                </c:pt>
                <c:pt idx="7">
                  <c:v>4495.3954554532002</c:v>
                </c:pt>
                <c:pt idx="8">
                  <c:v>4392.6849635225344</c:v>
                </c:pt>
                <c:pt idx="9">
                  <c:v>4739.9146958036608</c:v>
                </c:pt>
                <c:pt idx="10">
                  <c:v>5005.2664264692366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71808"/>
        <c:axId val="99273344"/>
      </c:lineChart>
      <c:catAx>
        <c:axId val="9927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99273344"/>
        <c:crosses val="autoZero"/>
        <c:auto val="1"/>
        <c:lblAlgn val="ctr"/>
        <c:lblOffset val="100"/>
        <c:noMultiLvlLbl val="0"/>
      </c:catAx>
      <c:valAx>
        <c:axId val="99273344"/>
        <c:scaling>
          <c:orientation val="minMax"/>
          <c:max val="35000"/>
          <c:min val="2500"/>
        </c:scaling>
        <c:delete val="0"/>
        <c:axPos val="l"/>
        <c:majorGridlines/>
        <c:numFmt formatCode="#\ ##0" sourceLinked="1"/>
        <c:majorTickMark val="out"/>
        <c:minorTickMark val="none"/>
        <c:tickLblPos val="nextTo"/>
        <c:crossAx val="99271808"/>
        <c:crosses val="autoZero"/>
        <c:crossBetween val="between"/>
        <c:majorUnit val="2500"/>
        <c:minorUnit val="200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FFD603-26DE-46EA-8F79-1C2823255116}" type="datetimeFigureOut">
              <a:rPr lang="sk-SK"/>
              <a:pPr>
                <a:defRPr/>
              </a:pPr>
              <a:t>19.9.2014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E3C6657-2209-4D36-A27D-C76DEB5FFD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29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dirty="0" smtClean="0"/>
              <a:t>Vymenil som  </a:t>
            </a:r>
          </a:p>
          <a:p>
            <a:pPr>
              <a:spcBef>
                <a:spcPct val="0"/>
              </a:spcBef>
            </a:pPr>
            <a:r>
              <a:rPr lang="sk-SK" dirty="0" smtClean="0"/>
              <a:t>bohatstvo (hlavne majetok) za </a:t>
            </a:r>
          </a:p>
          <a:p>
            <a:pPr>
              <a:spcBef>
                <a:spcPct val="0"/>
              </a:spcBef>
            </a:pPr>
            <a:r>
              <a:rPr lang="sk-SK" dirty="0" smtClean="0"/>
              <a:t>blahobyt (bližšie k životnej úrovni) </a:t>
            </a:r>
            <a:r>
              <a:rPr lang="sk-SK" dirty="0" err="1" smtClean="0"/>
              <a:t>welfare</a:t>
            </a:r>
            <a:r>
              <a:rPr lang="sk-SK" dirty="0" smtClean="0"/>
              <a:t> (</a:t>
            </a:r>
            <a:r>
              <a:rPr lang="sk-SK" dirty="0" err="1" smtClean="0"/>
              <a:t>prip</a:t>
            </a:r>
            <a:r>
              <a:rPr lang="sk-SK" dirty="0" smtClean="0"/>
              <a:t>. </a:t>
            </a:r>
            <a:r>
              <a:rPr lang="sk-SK" dirty="0" err="1" smtClean="0"/>
              <a:t>Wellbeing</a:t>
            </a:r>
            <a:r>
              <a:rPr lang="sk-SK" dirty="0" smtClean="0"/>
              <a:t>) </a:t>
            </a:r>
          </a:p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A6F6CD-6EB3-4CBC-83EF-AD6ED067C738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549D3E-A88D-4728-BAE1-CF368AF7F88C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1BA218-CE09-4EA1-A3DE-606F474010F3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6AB0AF-5EB5-4DDF-BC1A-6A9B65FECE41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ED09F-9263-464B-A466-6BC550CED790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1B47F3-CB37-4BC5-BF6E-3EE779558360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EDC495-A478-4D5A-85BD-FA35C6E05C71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smtClean="0"/>
              <a:t>Pridať definície slovne, prip aj číslu účtov, prípadne rozdeliť na dva slide</a:t>
            </a:r>
            <a:endParaRPr lang="fr-BE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B0F7E9-6896-4402-8C3B-D4C8197D77D9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3C6657-2209-4D36-A27D-C76DEB5FFD5B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6292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BE227C-35C1-4496-B540-2C7964EEDAEB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dirty="0" smtClean="0"/>
              <a:t>zmenené</a:t>
            </a:r>
            <a:endParaRPr lang="fr-BE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E56351-A6FF-45D4-B5AA-CB7C9CC4952C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dirty="0" smtClean="0"/>
          </a:p>
          <a:p>
            <a:pPr>
              <a:spcBef>
                <a:spcPct val="0"/>
              </a:spcBef>
            </a:pPr>
            <a:endParaRPr lang="fr-BE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5BE16B-FED5-4DFD-A3D9-DE93B9A4E33F}" type="slidenum">
              <a:rPr 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0E03-480C-438C-B500-CE4060735E12}" type="datetime1">
              <a:rPr lang="en-GB" smtClean="0"/>
              <a:t>19/09/2014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1FE8-2758-49F8-88E9-B26CE8865C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09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B4C5-C801-4132-8082-F8BA2BA2592C}" type="datetime1">
              <a:rPr lang="en-GB" smtClean="0"/>
              <a:t>19/09/2014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4636-8918-46FE-86C9-E092E8F9463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8CEF-3EBE-4099-9500-985DD41943A3}" type="datetime1">
              <a:rPr lang="en-GB" smtClean="0"/>
              <a:t>19/09/2014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F4B68-2967-4138-A9CB-6E5D28BA17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34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8FA2-92B3-4797-8BDA-7F90A6B40736}" type="datetime1">
              <a:rPr lang="en-GB" smtClean="0"/>
              <a:t>19/09/2014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0E8E-A372-43B2-85F7-D818CEA965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83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E1E3-BCB0-4725-B787-CF278EC2A08F}" type="datetime1">
              <a:rPr lang="en-GB" smtClean="0"/>
              <a:t>19/09/2014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1BF5D-6E5D-444A-A4AF-7B0EAAAB96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299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71B94-F91C-4958-A4DF-DC0DF0F7020C}" type="datetime1">
              <a:rPr lang="en-GB" smtClean="0"/>
              <a:t>19/09/2014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C8D7-7335-4373-91E0-D9968BB53D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274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884A-C681-4299-ACF6-4796B47BF8BC}" type="datetime1">
              <a:rPr lang="en-GB" smtClean="0"/>
              <a:t>19/09/2014</a:t>
            </a:fld>
            <a:endParaRPr lang="sk-SK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19CD-3620-424C-B322-B740F83539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631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B57D-0042-40F5-A43F-0CA93E966C55}" type="datetime1">
              <a:rPr lang="en-GB" smtClean="0"/>
              <a:t>19/09/2014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063-7D31-4930-9BC1-4FD9F0ACE4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0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B36E-3D7D-4171-965B-32C24F776674}" type="datetime1">
              <a:rPr lang="en-GB" smtClean="0"/>
              <a:t>19/09/2014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FDBA6-FA47-4566-B09D-E9C9D3EFF4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007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C0DE-E33E-4A48-8887-26A6B35A9635}" type="datetime1">
              <a:rPr lang="en-GB" smtClean="0"/>
              <a:t>19/09/2014</a:t>
            </a:fld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E8C0-75CD-4B1C-AD33-AB9C69C965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96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1253-DD20-4709-81C3-E875871C9B9D}" type="datetime1">
              <a:rPr lang="en-GB" smtClean="0"/>
              <a:t>19/09/2014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DCFA-AA05-41D2-BB07-8F120911F3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46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178D4-A340-46F9-87E7-E798FA338FFA}" type="datetime1">
              <a:rPr lang="en-GB" smtClean="0"/>
              <a:t>19/09/2014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26454F-E9DA-48D1-BC7C-945B3CFCF9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4" r:id="rId2"/>
    <p:sldLayoutId id="2147483912" r:id="rId3"/>
    <p:sldLayoutId id="2147483905" r:id="rId4"/>
    <p:sldLayoutId id="2147483913" r:id="rId5"/>
    <p:sldLayoutId id="2147483906" r:id="rId6"/>
    <p:sldLayoutId id="2147483907" r:id="rId7"/>
    <p:sldLayoutId id="2147483914" r:id="rId8"/>
    <p:sldLayoutId id="2147483908" r:id="rId9"/>
    <p:sldLayoutId id="2147483909" r:id="rId10"/>
    <p:sldLayoutId id="214748391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848600" cy="1927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Ako merať hospodársky rast?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Viliam Páleník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Kristína Petríková</a:t>
            </a:r>
            <a:endParaRPr lang="sk-SK" dirty="0"/>
          </a:p>
        </p:txBody>
      </p:sp>
      <p:pic>
        <p:nvPicPr>
          <p:cNvPr id="6149" name="Picture 4" descr="C:\Documents and Settings\ekonkrpe\Desktop\eu sav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5445125"/>
            <a:ext cx="406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632172" y="6301359"/>
            <a:ext cx="4502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Vypracované s podporou projektu APVV–0371–11 </a:t>
            </a:r>
            <a:r>
              <a:rPr lang="sk-SK" sz="1200" dirty="0" err="1" smtClean="0"/>
              <a:t>Inkluzívny</a:t>
            </a:r>
            <a:r>
              <a:rPr lang="sk-SK" sz="1200" dirty="0" smtClean="0"/>
              <a:t> rast v stratégii Európa 2020 - naivita alebo genialita?</a:t>
            </a:r>
          </a:p>
          <a:p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Vytvorenie zhlukov krajín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rtlCol="0">
            <a:normAutofit/>
          </a:bodyPr>
          <a:lstStyle/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i="1" dirty="0" smtClean="0"/>
              <a:t>Slovensko </a:t>
            </a:r>
            <a:r>
              <a:rPr lang="sk-SK" dirty="0" smtClean="0"/>
              <a:t>+ Bulharsko, Česká republika, Estónsko, Francúzsko, Poľsko, Slovinsko</a:t>
            </a: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dirty="0" smtClean="0"/>
              <a:t>Rast oboch indikátorov s vyšším tempom rastu HDP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i="1" dirty="0" smtClean="0"/>
              <a:t>Holandsko</a:t>
            </a:r>
            <a:r>
              <a:rPr lang="sk-SK" dirty="0" smtClean="0"/>
              <a:t> + Belgicko</a:t>
            </a: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dirty="0" smtClean="0"/>
              <a:t>Rast HDP, pokles čistého disponibilného dôchodku domácností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i="1" dirty="0" smtClean="0"/>
              <a:t>Taliansko</a:t>
            </a:r>
            <a:r>
              <a:rPr lang="sk-SK" dirty="0" smtClean="0"/>
              <a:t> + Španielsko, Maďarsko</a:t>
            </a: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dirty="0" smtClean="0"/>
              <a:t>Pokles oboch indikátorov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b="1" i="1" dirty="0" smtClean="0"/>
              <a:t>Fínsko</a:t>
            </a:r>
            <a:r>
              <a:rPr lang="sk-SK" dirty="0" smtClean="0"/>
              <a:t> + Švédsko, Chorvátsko, Lotyšsko</a:t>
            </a:r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dirty="0" smtClean="0"/>
              <a:t>Rast oboch indikátorov s vyšším tempom rastu disponibilných dôchodkov </a:t>
            </a:r>
            <a:endParaRPr lang="sk-SK" dirty="0"/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/>
              <a:t>Špecifické prípady </a:t>
            </a: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b="1" i="1" dirty="0"/>
              <a:t>Litva</a:t>
            </a:r>
            <a:r>
              <a:rPr lang="sk-SK" dirty="0"/>
              <a:t> – rovnaké tempo rastu oboch </a:t>
            </a:r>
            <a:r>
              <a:rPr lang="sk-SK" dirty="0" smtClean="0"/>
              <a:t>indikátorov</a:t>
            </a:r>
            <a:endParaRPr lang="en-GB" i="1" dirty="0" smtClean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k-SK" b="1" i="1" dirty="0" smtClean="0"/>
              <a:t>Cyprus</a:t>
            </a:r>
            <a:r>
              <a:rPr lang="sk-SK" dirty="0" smtClean="0"/>
              <a:t> – mierny nárast čistého disponibilného dôchodku, pokles HDP</a:t>
            </a:r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 smtClean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 smtClean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/>
          </a:p>
          <a:p>
            <a:pPr marL="731520" lvl="2" indent="-18288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sk-SK" dirty="0"/>
          </a:p>
        </p:txBody>
      </p:sp>
      <p:sp>
        <p:nvSpPr>
          <p:cNvPr id="15365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536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0AA1AE-113C-4C3F-94B9-DC0FCE33EE06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DCFA0-DFA5-4934-9816-5849D46560EB}" type="datetime1">
              <a:rPr lang="en-GB" smtClean="0"/>
              <a:t>19/09/2014</a:t>
            </a:fld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31189" y="6486906"/>
            <a:ext cx="575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* Vytvorené na základe údajov uvedených v predošlom grafe 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Index blahobytu </a:t>
            </a:r>
            <a:r>
              <a:rPr lang="sk-SK" dirty="0">
                <a:solidFill>
                  <a:schemeClr val="tx1"/>
                </a:solidFill>
              </a:rPr>
              <a:t>domácností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Vyjadrenie miery, do akej prispieva rast HDP k bohatstvu domácností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Podiel dôchodkov domácností na HDP v prepočte na obyvateľa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Abstrahovanie od rastu dôchodkov podnikov, vlády a zahraničia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/>
          </a:p>
        </p:txBody>
      </p:sp>
      <p:sp>
        <p:nvSpPr>
          <p:cNvPr id="14341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434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572A09-E398-4612-8270-7C2B5EDDA8C6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2A8CB-AF6A-4BE0-9373-59C1BDE1A2ED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/>
              <a:t>Index blahobytu domácností </a:t>
            </a:r>
            <a:r>
              <a:rPr lang="sk-SK" dirty="0" smtClean="0"/>
              <a:t>(2) </a:t>
            </a:r>
            <a:endParaRPr lang="sk-SK" dirty="0"/>
          </a:p>
        </p:txBody>
      </p:sp>
      <p:sp>
        <p:nvSpPr>
          <p:cNvPr id="1741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Sledované krajiny okrem Fínska vykazovali klesajúci trend daného indexu </a:t>
            </a:r>
          </a:p>
          <a:p>
            <a:r>
              <a:rPr lang="sk-SK" dirty="0" smtClean="0"/>
              <a:t>Najvýznamnejší pokles nastal na Slovensku, v Holandsku </a:t>
            </a:r>
            <a:r>
              <a:rPr lang="sk-SK" smtClean="0"/>
              <a:t>a Taliansku  </a:t>
            </a:r>
            <a:endParaRPr lang="sk-SK" dirty="0" smtClean="0"/>
          </a:p>
          <a:p>
            <a:r>
              <a:rPr lang="sk-SK" dirty="0" smtClean="0"/>
              <a:t>Špecifické prípady </a:t>
            </a:r>
          </a:p>
          <a:p>
            <a:pPr lvl="1"/>
            <a:r>
              <a:rPr lang="sk-SK" dirty="0" smtClean="0"/>
              <a:t>Litva – podobný vývoj oboch indikátorov, na konci sledovaného obdobia pokles späť k počiatočnej hladine (vplyv krízy)</a:t>
            </a:r>
          </a:p>
          <a:p>
            <a:pPr lvl="1"/>
            <a:r>
              <a:rPr lang="sk-SK" dirty="0" smtClean="0"/>
              <a:t>Cyprus – zo začiatku nárast, no na konci sledovaného obdobia návrat k pôvodnej hladine </a:t>
            </a:r>
          </a:p>
          <a:p>
            <a:endParaRPr lang="sk-SK" dirty="0" smtClean="0"/>
          </a:p>
        </p:txBody>
      </p:sp>
      <p:sp>
        <p:nvSpPr>
          <p:cNvPr id="17413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7414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671023-6E8B-4A19-8E3F-170F7DA99D25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60E009-886A-4FDB-877B-7E9921A9CEC3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>
                <a:solidFill>
                  <a:schemeClr val="tx1"/>
                </a:solidFill>
              </a:rPr>
              <a:t>Index blahobytu domácností </a:t>
            </a:r>
            <a:r>
              <a:rPr lang="sk-SK" dirty="0" smtClean="0">
                <a:solidFill>
                  <a:schemeClr val="tx1"/>
                </a:solidFill>
              </a:rPr>
              <a:t>(3) 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638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mtClean="0"/>
          </a:p>
          <a:p>
            <a:endParaRPr lang="sk-SK" smtClean="0"/>
          </a:p>
          <a:p>
            <a:endParaRPr lang="sk-SK" smtClean="0"/>
          </a:p>
        </p:txBody>
      </p:sp>
      <p:sp>
        <p:nvSpPr>
          <p:cNvPr id="16389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6390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D97D35-26BB-4B24-A723-95B60D281EDF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16391" name="BlokTextu 6"/>
          <p:cNvSpPr txBox="1">
            <a:spLocks noChangeArrowheads="1"/>
          </p:cNvSpPr>
          <p:nvPr/>
        </p:nvSpPr>
        <p:spPr bwMode="auto">
          <a:xfrm>
            <a:off x="755650" y="1628775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sk-SK"/>
              <a:t>Porovnanie indexu medzi zhlukmi 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510769"/>
              </p:ext>
            </p:extLst>
          </p:nvPr>
        </p:nvGraphicFramePr>
        <p:xfrm>
          <a:off x="395536" y="2708920"/>
          <a:ext cx="83164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7A3CF-A652-4DBB-BF2B-CF32ED748E2C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.</a:t>
            </a:r>
            <a:br>
              <a:rPr lang="sk-SK" dirty="0" smtClean="0"/>
            </a:b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0E8E-A372-43B2-85F7-D818CEA965DE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graphicFrame>
        <p:nvGraphicFramePr>
          <p:cNvPr id="7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863755"/>
              </p:ext>
            </p:extLst>
          </p:nvPr>
        </p:nvGraphicFramePr>
        <p:xfrm>
          <a:off x="755576" y="764704"/>
          <a:ext cx="32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166264"/>
              </p:ext>
            </p:extLst>
          </p:nvPr>
        </p:nvGraphicFramePr>
        <p:xfrm>
          <a:off x="5004048" y="764704"/>
          <a:ext cx="32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1BB43-76A3-4C49-B787-A8F3D2D25A2F}" type="datetime1">
              <a:rPr lang="en-GB" smtClean="0"/>
              <a:t>19/09/2014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31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.</a:t>
            </a:r>
            <a:br>
              <a:rPr lang="sk-SK" dirty="0" smtClean="0"/>
            </a:b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0E8E-A372-43B2-85F7-D818CEA965DE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725241"/>
              </p:ext>
            </p:extLst>
          </p:nvPr>
        </p:nvGraphicFramePr>
        <p:xfrm>
          <a:off x="539552" y="692696"/>
          <a:ext cx="32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663793"/>
              </p:ext>
            </p:extLst>
          </p:nvPr>
        </p:nvGraphicFramePr>
        <p:xfrm>
          <a:off x="5148064" y="692696"/>
          <a:ext cx="3240000" cy="540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7F56A-0673-437E-926A-526AE6073F68}" type="datetime1">
              <a:rPr lang="en-GB" smtClean="0"/>
              <a:t>19/09/2014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3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.</a:t>
            </a:r>
            <a:br>
              <a:rPr lang="sk-SK" dirty="0" smtClean="0"/>
            </a:b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0E8E-A372-43B2-85F7-D818CEA965DE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  <p:graphicFrame>
        <p:nvGraphicFramePr>
          <p:cNvPr id="7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796764"/>
              </p:ext>
            </p:extLst>
          </p:nvPr>
        </p:nvGraphicFramePr>
        <p:xfrm>
          <a:off x="5004048" y="692696"/>
          <a:ext cx="32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10570"/>
              </p:ext>
            </p:extLst>
          </p:nvPr>
        </p:nvGraphicFramePr>
        <p:xfrm>
          <a:off x="539552" y="692696"/>
          <a:ext cx="32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E6158-2BF5-40BE-9111-60860DA8993D}" type="datetime1">
              <a:rPr lang="en-GB" smtClean="0"/>
              <a:t>19/09/2014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7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Výsledky</a:t>
            </a:r>
            <a:endParaRPr lang="fr-BE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 rastúcim HDP </a:t>
            </a:r>
            <a:r>
              <a:rPr lang="sk-SK" dirty="0" smtClean="0"/>
              <a:t>vo všeobecnosti </a:t>
            </a:r>
            <a:r>
              <a:rPr lang="fr-BE" dirty="0" smtClean="0"/>
              <a:t>rastie </a:t>
            </a:r>
            <a:r>
              <a:rPr lang="sk-SK" dirty="0" smtClean="0"/>
              <a:t>blahobyt domácností meraný dôchodkami domácností </a:t>
            </a:r>
            <a:endParaRPr lang="fr-BE" dirty="0" smtClean="0"/>
          </a:p>
          <a:p>
            <a:r>
              <a:rPr lang="fr-BE" dirty="0" smtClean="0"/>
              <a:t>Miera rastu </a:t>
            </a:r>
            <a:r>
              <a:rPr lang="sk-SK" dirty="0" smtClean="0"/>
              <a:t>HDP  a blahobytu domácností je však väčšinou odlišná</a:t>
            </a:r>
            <a:endParaRPr lang="fr-BE" dirty="0" smtClean="0"/>
          </a:p>
          <a:p>
            <a:r>
              <a:rPr lang="fr-BE" dirty="0" smtClean="0"/>
              <a:t>Výrazný rast dôchodkov sektora podnikov, vlády a zahraničia – možná príčina negatívneho vývoja</a:t>
            </a:r>
            <a:r>
              <a:rPr lang="sk-SK" dirty="0" smtClean="0"/>
              <a:t> blahobytu domácností</a:t>
            </a:r>
            <a:endParaRPr lang="fr-BE" dirty="0" smtClean="0"/>
          </a:p>
          <a:p>
            <a:r>
              <a:rPr lang="fr-BE" dirty="0" smtClean="0"/>
              <a:t>Uplatňovanie kvalitnej hospodárskej politiky (napr. znalostná ekonomika) – príčina pozitívneho vývoja </a:t>
            </a:r>
          </a:p>
          <a:p>
            <a:r>
              <a:rPr lang="sk-SK" dirty="0" smtClean="0"/>
              <a:t>Hospodársky podobné krajiny nezriedka nezaznamenali podobný vývoj v sledovaných indikátoroch</a:t>
            </a:r>
          </a:p>
          <a:p>
            <a:r>
              <a:rPr lang="sk-SK" dirty="0" smtClean="0"/>
              <a:t>Potreba hlbšej obsahov</a:t>
            </a:r>
            <a:r>
              <a:rPr lang="en-GB" dirty="0" smtClean="0"/>
              <a:t>e</a:t>
            </a:r>
            <a:r>
              <a:rPr lang="sk-SK" dirty="0" smtClean="0"/>
              <a:t>j analýzy</a:t>
            </a:r>
            <a:r>
              <a:rPr lang="fr-BE" dirty="0" smtClean="0"/>
              <a:t> 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111080-214B-467D-8305-0B9772D6320F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57F75-A63E-41AD-B773-FC347D510725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Odporúčania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Meranie HDP nie je postačujúcim ukazovateľom pre meranie výkonnosti ekonomiky vo vzťahu k životnej úrovni 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Môže byť dokonca zavádzajúce – prípad Slovenska, Litvy 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Nevyjadruje dopad hospodárskych opatrení na spoločnosť, rodinu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Prechod: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od produkčne orientovaného merania (HDP)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 meranie čistých disponibilných dôchodkov domácností,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ktoré už existujú v systéme národných účtov,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vystihujú blahobyt </a:t>
            </a:r>
            <a:r>
              <a:rPr lang="sk-SK" dirty="0" smtClean="0"/>
              <a:t>domácností vo finančných jednotkách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potrebné merať dôchodky domácností: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Rovnako rýchlo ako HDP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Dôsledne merať imputované tovarov a služby domácností </a:t>
            </a:r>
            <a:endParaRPr lang="sk-SK" dirty="0"/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k-SK" dirty="0" smtClean="0"/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dirty="0" smtClean="0"/>
              <a:t> Je potrebné zaviesť nový ukazovateľ šťastia, ktorý k dôchodkom domácností pridá jeho ekonomicky nemerateľné aspekty </a:t>
            </a:r>
          </a:p>
          <a:p>
            <a:pPr marL="27432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   (</a:t>
            </a:r>
            <a:r>
              <a:rPr lang="sk-SK" dirty="0" err="1" smtClean="0"/>
              <a:t>Households</a:t>
            </a:r>
            <a:r>
              <a:rPr lang="sk-SK" dirty="0" smtClean="0"/>
              <a:t> </a:t>
            </a:r>
            <a:r>
              <a:rPr lang="sk-SK" dirty="0" err="1" smtClean="0"/>
              <a:t>wealth</a:t>
            </a:r>
            <a:r>
              <a:rPr lang="sk-SK" dirty="0" smtClean="0"/>
              <a:t> index)  </a:t>
            </a:r>
          </a:p>
        </p:txBody>
      </p:sp>
      <p:sp>
        <p:nvSpPr>
          <p:cNvPr id="27653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27654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9E8BFB-1F9B-43B7-99FD-327FDE6DB54F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FCA5-E532-4632-862F-0CF8BBB18198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2241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dirty="0"/>
              <a:t>Ďakujeme za pozornosť!</a:t>
            </a:r>
            <a:br>
              <a:rPr lang="sk-SK" dirty="0"/>
            </a:br>
            <a:endParaRPr lang="sk-SK" dirty="0"/>
          </a:p>
        </p:txBody>
      </p:sp>
      <p:sp>
        <p:nvSpPr>
          <p:cNvPr id="29699" name="Zástupný symbol obsahu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75996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 algn="ctr">
              <a:buFont typeface="Arial" charset="0"/>
              <a:buNone/>
            </a:pPr>
            <a:r>
              <a:rPr lang="sk-SK" sz="1600" dirty="0" smtClean="0"/>
              <a:t>Kontakty na autorov:</a:t>
            </a:r>
            <a:endParaRPr lang="en-US" sz="1600" dirty="0" smtClean="0"/>
          </a:p>
          <a:p>
            <a:pPr marL="0" indent="0">
              <a:buFont typeface="Arial" charset="0"/>
              <a:buNone/>
            </a:pPr>
            <a:endParaRPr lang="sk-SK" sz="1600" dirty="0" smtClean="0"/>
          </a:p>
          <a:p>
            <a:pPr marL="0" indent="0">
              <a:buFont typeface="Arial" charset="0"/>
              <a:buNone/>
            </a:pPr>
            <a:r>
              <a:rPr lang="en-US" sz="1600" dirty="0" smtClean="0"/>
              <a:t>v</a:t>
            </a:r>
            <a:r>
              <a:rPr lang="sk-SK" sz="1600" dirty="0" err="1" smtClean="0"/>
              <a:t>iliam.palenik</a:t>
            </a:r>
            <a:r>
              <a:rPr lang="en-US" sz="1600" dirty="0" smtClean="0"/>
              <a:t>@savba.sk				kristina.petrikova@savba.sk</a:t>
            </a:r>
            <a:endParaRPr lang="sk-SK" sz="1600" dirty="0" smtClean="0"/>
          </a:p>
          <a:p>
            <a:pPr marL="0" indent="0" algn="ctr">
              <a:buFont typeface="Arial" charset="0"/>
              <a:buNone/>
            </a:pPr>
            <a:r>
              <a:rPr lang="en-US" sz="1600" dirty="0" smtClean="0"/>
              <a:t>www.ekonom.sav.sk</a:t>
            </a:r>
            <a:endParaRPr lang="sk-SK" sz="1600" dirty="0" smtClean="0"/>
          </a:p>
          <a:p>
            <a:pPr marL="0" indent="0">
              <a:buFont typeface="Arial" charset="0"/>
              <a:buNone/>
            </a:pPr>
            <a:endParaRPr lang="sk-SK" dirty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  <a:p>
            <a:pPr marL="0" indent="0">
              <a:buFont typeface="Arial" charset="0"/>
              <a:buNone/>
            </a:pPr>
            <a:endParaRPr lang="sk-SK" sz="1600" dirty="0" smtClean="0"/>
          </a:p>
          <a:p>
            <a:pPr marL="0" indent="0">
              <a:buFont typeface="Arial" charset="0"/>
              <a:buNone/>
            </a:pPr>
            <a:endParaRPr lang="sk-SK" dirty="0" smtClean="0"/>
          </a:p>
        </p:txBody>
      </p:sp>
      <p:sp>
        <p:nvSpPr>
          <p:cNvPr id="29701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2970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A72EA0-2C32-4B88-931A-E05309505305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EBC7C-A7DE-45E2-B8B9-24CC4F2369B7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Úvod </a:t>
            </a:r>
            <a:endParaRPr lang="sk-SK" dirty="0"/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kontexte krízy sa oživila diskusia o kľúčovom cieli  hospodárskej politiky a jeho meraní vhodným indikátorom</a:t>
            </a:r>
          </a:p>
          <a:p>
            <a:endParaRPr lang="sk-SK" dirty="0" smtClean="0"/>
          </a:p>
          <a:p>
            <a:pPr lvl="1"/>
            <a:r>
              <a:rPr lang="sk-SK" dirty="0" smtClean="0"/>
              <a:t>Meranie:</a:t>
            </a:r>
          </a:p>
          <a:p>
            <a:pPr lvl="2"/>
            <a:r>
              <a:rPr lang="sk-SK" dirty="0" smtClean="0"/>
              <a:t>blahobyt (</a:t>
            </a:r>
            <a:r>
              <a:rPr lang="sk-SK" dirty="0" err="1" smtClean="0"/>
              <a:t>welfare</a:t>
            </a:r>
            <a:r>
              <a:rPr lang="sk-SK" dirty="0" smtClean="0"/>
              <a:t>), </a:t>
            </a:r>
          </a:p>
          <a:p>
            <a:pPr lvl="2"/>
            <a:r>
              <a:rPr lang="sk-SK" dirty="0" smtClean="0"/>
              <a:t>bohatstvo (</a:t>
            </a:r>
            <a:r>
              <a:rPr lang="sk-SK" dirty="0" err="1" smtClean="0"/>
              <a:t>wealth</a:t>
            </a:r>
            <a:r>
              <a:rPr lang="sk-SK" dirty="0" smtClean="0"/>
              <a:t>),</a:t>
            </a:r>
            <a:r>
              <a:rPr lang="en-GB" dirty="0" smtClean="0"/>
              <a:t> </a:t>
            </a:r>
            <a:endParaRPr lang="sk-SK" dirty="0" smtClean="0"/>
          </a:p>
          <a:p>
            <a:pPr lvl="2"/>
            <a:r>
              <a:rPr lang="en-GB" dirty="0" err="1" smtClean="0"/>
              <a:t>spokojnos</a:t>
            </a:r>
            <a:r>
              <a:rPr lang="sk-SK" dirty="0" smtClean="0"/>
              <a:t>ť (</a:t>
            </a:r>
            <a:r>
              <a:rPr lang="sk-SK" dirty="0" err="1" smtClean="0"/>
              <a:t>satisfaction</a:t>
            </a:r>
            <a:r>
              <a:rPr lang="sk-SK" dirty="0" smtClean="0"/>
              <a:t>), </a:t>
            </a:r>
          </a:p>
          <a:p>
            <a:pPr lvl="2"/>
            <a:r>
              <a:rPr lang="sk-SK" dirty="0" smtClean="0"/>
              <a:t>šťastie (</a:t>
            </a:r>
            <a:r>
              <a:rPr lang="sk-SK" dirty="0" err="1" smtClean="0"/>
              <a:t>happiness</a:t>
            </a:r>
            <a:r>
              <a:rPr lang="sk-SK" dirty="0" smtClean="0"/>
              <a:t>)  – ponúknutie nových perspektív</a:t>
            </a:r>
          </a:p>
          <a:p>
            <a:pPr lvl="2"/>
            <a:endParaRPr lang="sk-SK" dirty="0" smtClean="0"/>
          </a:p>
          <a:p>
            <a:pPr lvl="1"/>
            <a:r>
              <a:rPr lang="sk-SK" dirty="0" smtClean="0"/>
              <a:t>Diskusia o sledovaní potenciálnych indikátorov, ktoré by mali byť zavedené do budúcnosti </a:t>
            </a:r>
          </a:p>
          <a:p>
            <a:pPr lvl="1"/>
            <a:r>
              <a:rPr lang="sk-SK" sz="1100" dirty="0" smtClean="0"/>
              <a:t>--------------------------------------------------------------------------------------------</a:t>
            </a:r>
          </a:p>
          <a:p>
            <a:pPr marL="547687" lvl="2" indent="0">
              <a:buNone/>
            </a:pPr>
            <a:r>
              <a:rPr lang="sk-SK" sz="1200" dirty="0" smtClean="0"/>
              <a:t>Konferencia: </a:t>
            </a:r>
            <a:r>
              <a:rPr lang="sk-SK" sz="1200" dirty="0" err="1" smtClean="0"/>
              <a:t>Let’s</a:t>
            </a:r>
            <a:r>
              <a:rPr lang="sk-SK" sz="1200" dirty="0" smtClean="0"/>
              <a:t> </a:t>
            </a:r>
            <a:r>
              <a:rPr lang="sk-SK" sz="1200" dirty="0" err="1" smtClean="0"/>
              <a:t>Talk</a:t>
            </a:r>
            <a:r>
              <a:rPr lang="sk-SK" sz="1200" dirty="0" smtClean="0"/>
              <a:t> </a:t>
            </a:r>
            <a:r>
              <a:rPr lang="sk-SK" sz="1200" dirty="0" err="1" smtClean="0"/>
              <a:t>Hapiness</a:t>
            </a:r>
            <a:r>
              <a:rPr lang="sk-SK" sz="1200" dirty="0" smtClean="0"/>
              <a:t> – </a:t>
            </a:r>
            <a:r>
              <a:rPr lang="sk-SK" sz="1200" dirty="0" err="1" smtClean="0"/>
              <a:t>Beyond</a:t>
            </a:r>
            <a:r>
              <a:rPr lang="sk-SK" sz="1200" dirty="0" smtClean="0"/>
              <a:t> GDP </a:t>
            </a:r>
            <a:endParaRPr lang="en-US" sz="1200" dirty="0" smtClean="0"/>
          </a:p>
          <a:p>
            <a:pPr marL="547687" lvl="2" indent="0">
              <a:buNone/>
            </a:pPr>
            <a:r>
              <a:rPr lang="sk-SK" sz="1200" dirty="0" smtClean="0"/>
              <a:t>(10.6.2014, EHSV, Brusel) </a:t>
            </a:r>
          </a:p>
          <a:p>
            <a:pPr lvl="1"/>
            <a:endParaRPr lang="sk-SK" dirty="0" smtClean="0"/>
          </a:p>
        </p:txBody>
      </p:sp>
      <p:sp>
        <p:nvSpPr>
          <p:cNvPr id="7173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17. </a:t>
            </a:r>
            <a:r>
              <a:rPr lang="en-US" dirty="0" err="1" smtClean="0">
                <a:solidFill>
                  <a:srgbClr val="FFFFFF"/>
                </a:solidFill>
              </a:rPr>
              <a:t>Slovenská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štatistická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konferencia</a:t>
            </a:r>
            <a:endParaRPr lang="sk-SK" dirty="0">
              <a:solidFill>
                <a:srgbClr val="FFFFFF"/>
              </a:solidFill>
            </a:endParaRPr>
          </a:p>
        </p:txBody>
      </p:sp>
      <p:sp>
        <p:nvSpPr>
          <p:cNvPr id="7174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9E345-8AAF-4BCD-88B8-9F8A78E60CF6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386079-C3FE-4D98-8CE9-9E7B539F51D3}" type="datetime1">
              <a:rPr lang="en-GB" smtClean="0"/>
              <a:t>19/09/2014</a:t>
            </a:fld>
            <a:endParaRPr lang="sk-SK"/>
          </a:p>
        </p:txBody>
      </p:sp>
      <p:pic>
        <p:nvPicPr>
          <p:cNvPr id="7" name="Picture 3" descr="C:\Documents and Settings\ekonkrpe\Desktop\eesc_logo_en-400p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70074"/>
            <a:ext cx="28082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Motivácia</a:t>
            </a:r>
            <a:endParaRPr lang="fr-BE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HDP – hlavný (často jediný) makroekonomický indikátor</a:t>
            </a:r>
          </a:p>
          <a:p>
            <a:r>
              <a:rPr lang="fr-BE" smtClean="0"/>
              <a:t>Kritika v kontexte krízy</a:t>
            </a:r>
          </a:p>
          <a:p>
            <a:r>
              <a:rPr lang="fr-BE" smtClean="0"/>
              <a:t> Je HDP postačujúcim indikátorom pre meranie prosperity krajiny?</a:t>
            </a:r>
          </a:p>
          <a:p>
            <a:r>
              <a:rPr lang="fr-BE" smtClean="0"/>
              <a:t> Aké ďalšie indikátory môžeme uvažovať?</a:t>
            </a:r>
            <a:endParaRPr lang="sk-SK" smtClean="0"/>
          </a:p>
          <a:p>
            <a:r>
              <a:rPr lang="sk-SK" smtClean="0"/>
              <a:t>Existujú alebo treba vytvoriť nové?</a:t>
            </a:r>
            <a:r>
              <a:rPr lang="fr-BE" smtClean="0"/>
              <a:t> </a:t>
            </a:r>
            <a:endParaRPr lang="sk-SK" smtClean="0"/>
          </a:p>
          <a:p>
            <a:r>
              <a:rPr lang="fr-BE" smtClean="0"/>
              <a:t>Finančne merateľná časť blahobytu ako nutná podmienka ďalších (finančne nemerateľných)aspektov šťastia</a:t>
            </a:r>
          </a:p>
          <a:p>
            <a:endParaRPr lang="fr-BE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A44931-2570-42AC-AC4A-585C14474E25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3C182-65D2-4D05-8FA0-04C4DDA65269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Blahobyt domácností </a:t>
            </a:r>
            <a:endParaRPr lang="sk-SK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Meranie blahobytu domácností: </a:t>
            </a:r>
          </a:p>
          <a:p>
            <a:pPr>
              <a:buFont typeface="Wingdings" pitchFamily="2" charset="2"/>
              <a:buChar char="Ø"/>
            </a:pPr>
            <a:endParaRPr lang="sk-SK" smtClean="0"/>
          </a:p>
          <a:p>
            <a:pPr>
              <a:buFont typeface="Wingdings" pitchFamily="2" charset="2"/>
              <a:buChar char="Ø"/>
            </a:pPr>
            <a:r>
              <a:rPr lang="sk-SK" smtClean="0"/>
              <a:t> Prosperita ekonomiky je prostriedkom na dosiahnutie prosperity domácností</a:t>
            </a:r>
          </a:p>
          <a:p>
            <a:pPr>
              <a:buFont typeface="Wingdings" pitchFamily="2" charset="2"/>
              <a:buChar char="Ø"/>
            </a:pPr>
            <a:r>
              <a:rPr lang="sk-SK" smtClean="0"/>
              <a:t>Prosperita sektora domácností odzrkadľuje skutočnú prosperitu krajiny </a:t>
            </a:r>
          </a:p>
          <a:p>
            <a:pPr>
              <a:buFont typeface="Wingdings" pitchFamily="2" charset="2"/>
              <a:buChar char="Ø"/>
            </a:pPr>
            <a:r>
              <a:rPr lang="sk-SK" smtClean="0"/>
              <a:t>Systém národných účtov</a:t>
            </a:r>
          </a:p>
          <a:p>
            <a:pPr lvl="2">
              <a:buFont typeface="Wingdings" pitchFamily="2" charset="2"/>
              <a:buChar char="§"/>
            </a:pPr>
            <a:r>
              <a:rPr lang="sk-SK" smtClean="0"/>
              <a:t>Analýza vývoja dôchodkov domácností </a:t>
            </a:r>
          </a:p>
          <a:p>
            <a:pPr lvl="2">
              <a:buFont typeface="Wingdings" pitchFamily="2" charset="2"/>
              <a:buChar char="§"/>
            </a:pPr>
            <a:r>
              <a:rPr lang="sk-SK" smtClean="0"/>
              <a:t>Porovnanie:</a:t>
            </a:r>
          </a:p>
          <a:p>
            <a:pPr lvl="3">
              <a:buFont typeface="Wingdings" pitchFamily="2" charset="2"/>
              <a:buChar char="§"/>
            </a:pPr>
            <a:r>
              <a:rPr lang="sk-SK" smtClean="0"/>
              <a:t>vývoja HDP, </a:t>
            </a:r>
          </a:p>
          <a:p>
            <a:pPr lvl="3">
              <a:buFont typeface="Wingdings" pitchFamily="2" charset="2"/>
              <a:buChar char="§"/>
            </a:pPr>
            <a:r>
              <a:rPr lang="sk-SK" smtClean="0"/>
              <a:t>dôchodkov domácností </a:t>
            </a:r>
          </a:p>
          <a:p>
            <a:pPr lvl="3">
              <a:buFont typeface="Wingdings" pitchFamily="2" charset="2"/>
              <a:buChar char="§"/>
            </a:pPr>
            <a:r>
              <a:rPr lang="sk-SK" smtClean="0"/>
              <a:t>spotreby domácností</a:t>
            </a:r>
          </a:p>
        </p:txBody>
      </p:sp>
      <p:sp>
        <p:nvSpPr>
          <p:cNvPr id="9221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922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B12A62-4466-4C80-89F1-3983B8C18DC4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2F0B5-B202-4E0A-9335-EB35EC2ECFAF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dirty="0"/>
              <a:t>Metodologické </a:t>
            </a:r>
            <a:r>
              <a:rPr lang="fr-BE" dirty="0" smtClean="0"/>
              <a:t>poznámky</a:t>
            </a:r>
            <a:endParaRPr lang="fr-BE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k-SK" dirty="0" smtClean="0"/>
              <a:t>Definícia HDP – Hrubý domáci produkt - trhová hodnota výrobkov a služieb vyprodukovaných v krajine: </a:t>
            </a:r>
          </a:p>
          <a:p>
            <a:pPr lvl="2">
              <a:spcAft>
                <a:spcPts val="600"/>
              </a:spcAft>
            </a:pPr>
            <a:r>
              <a:rPr lang="sk-SK" u="sng" dirty="0" smtClean="0"/>
              <a:t>Produkčná metóda </a:t>
            </a:r>
            <a:r>
              <a:rPr lang="sk-SK" dirty="0" smtClean="0"/>
              <a:t>HDP = pridaná hodnota vytvorená (trhovou činnosťou + činnosťou vytvorenou pre vlastné použitie + netrhovou činnosťou) +  dane z produktov znížené o subvencie na produkty</a:t>
            </a:r>
          </a:p>
          <a:p>
            <a:pPr lvl="2">
              <a:spcAft>
                <a:spcPts val="600"/>
              </a:spcAft>
            </a:pPr>
            <a:r>
              <a:rPr lang="sk-SK" u="sng" dirty="0" smtClean="0"/>
              <a:t>Dôchodková metóda </a:t>
            </a:r>
            <a:r>
              <a:rPr lang="sk-SK" dirty="0" smtClean="0"/>
              <a:t>HDP = odmeny zamestnancov + hrubý prevádzkový prebytok/zmiešaný dôchodok + dane z produkcie a dovozu znížené o subvencie </a:t>
            </a:r>
          </a:p>
          <a:p>
            <a:pPr lvl="2">
              <a:spcAft>
                <a:spcPts val="600"/>
              </a:spcAft>
            </a:pPr>
            <a:r>
              <a:rPr lang="sk-SK" u="sng" dirty="0" smtClean="0"/>
              <a:t>Užitie </a:t>
            </a:r>
            <a:r>
              <a:rPr lang="sk-SK" dirty="0" smtClean="0"/>
              <a:t>HDP = konečná spotreba domácností + konečná spotreba neziskových inštitúcií slúžiacich domácnostiam + konečná spotreba verejnej správy + tvorba hrubého fixného kapitálu + zmena stavu zásob + saldo vývozu a dovozu výrobkov a služieb</a:t>
            </a:r>
          </a:p>
          <a:p>
            <a:pPr lvl="2">
              <a:spcAft>
                <a:spcPts val="600"/>
              </a:spcAft>
            </a:pPr>
            <a:endParaRPr lang="sk-SK" dirty="0" smtClean="0"/>
          </a:p>
          <a:p>
            <a:pPr>
              <a:spcAft>
                <a:spcPts val="600"/>
              </a:spcAft>
            </a:pPr>
            <a:endParaRPr lang="sk-SK" dirty="0" smtClean="0"/>
          </a:p>
          <a:p>
            <a:endParaRPr lang="fr-BE" dirty="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B38E8A-9169-4E7D-A5EC-FC80DDFDD6BB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3CF55-BBFA-4AC7-8EFD-B60ADA3A9575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Metodologické poznámky (2)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Tvorba a použitie dôchodkov v sektore domácností: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dirty="0" smtClean="0"/>
              <a:t>Odmeny zamestnancov – celkové odmeny v peňažnej podobe kt. platí zamestnávateľ zamestnancovi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dirty="0" smtClean="0"/>
              <a:t>Dôchodky z majetku – odmeny vyplývajúce z vlastníctva finančných aktív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dirty="0" smtClean="0"/>
              <a:t>Bežné dane z dôchodkov a majetku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dirty="0" smtClean="0"/>
              <a:t>Sociálne príspevky a dávky – skutočné/imputované soc. Príspevky,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dirty="0" smtClean="0"/>
              <a:t>Ostatné bežné transfery – platby neživotného poistenia a rôzne bežné transfery </a:t>
            </a:r>
          </a:p>
          <a:p>
            <a:r>
              <a:rPr lang="sk-SK" dirty="0" smtClean="0"/>
              <a:t>Dátové spracovanie: </a:t>
            </a:r>
          </a:p>
          <a:p>
            <a:pPr lvl="1"/>
            <a:r>
              <a:rPr lang="fr-BE" sz="1600" dirty="0" smtClean="0"/>
              <a:t>Zdroj údajov: národné účty (Eurostat)</a:t>
            </a:r>
          </a:p>
          <a:p>
            <a:pPr lvl="1"/>
            <a:r>
              <a:rPr lang="fr-BE" sz="1600" dirty="0" smtClean="0"/>
              <a:t>Čisté disponibilné dôchodky domácností</a:t>
            </a:r>
          </a:p>
          <a:p>
            <a:pPr lvl="1"/>
            <a:r>
              <a:rPr lang="fr-BE" sz="1600" dirty="0" smtClean="0"/>
              <a:t>Prepočet na obyvateľa stále ceny:</a:t>
            </a:r>
          </a:p>
          <a:p>
            <a:pPr lvl="2"/>
            <a:r>
              <a:rPr lang="fr-BE" sz="1600" dirty="0" smtClean="0"/>
              <a:t>Deflátor HDP pre sektor ekonomiky </a:t>
            </a:r>
          </a:p>
          <a:p>
            <a:pPr lvl="2"/>
            <a:r>
              <a:rPr lang="fr-BE" sz="1600" dirty="0" smtClean="0"/>
              <a:t>HICP  pre sektor domácností </a:t>
            </a:r>
          </a:p>
          <a:p>
            <a:endParaRPr lang="en-GB" dirty="0" smtClean="0"/>
          </a:p>
          <a:p>
            <a:pPr lvl="1"/>
            <a:endParaRPr lang="fr-BE" dirty="0"/>
          </a:p>
          <a:p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 Slovenská štatistická konferencia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0E8E-A372-43B2-85F7-D818CEA965DE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3E1F9-8EDB-4ED6-9CB0-70DEDF8D34DF}" type="datetime1">
              <a:rPr lang="en-GB" smtClean="0"/>
              <a:t>19/09/2014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94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Hypotézy  </a:t>
            </a:r>
            <a:endParaRPr lang="sk-SK" dirty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k-SK" dirty="0" smtClean="0"/>
              <a:t>S rastúcim HDP na obyvateľa rastie čistý disponibilný dôchodok sektora domácností na obyvateľa 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Miera rastu porovnávaných veličín nie je výrazne odlišná – nedochádza </a:t>
            </a:r>
            <a:r>
              <a:rPr lang="en-GB" dirty="0" smtClean="0"/>
              <a:t>k </a:t>
            </a:r>
            <a:r>
              <a:rPr lang="sk-SK" dirty="0" smtClean="0"/>
              <a:t>divergencii či konvergencii 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Výrazný rast dôchodkov sektora podnikov, vlády a zahraničia – možná príčina negatívneho vývoja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Uplatňovanie kvalitnej hospodárskej politiky (napr. znalostná ekonomika) – možná príčina pozitívneho vývoja 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Podobné krajiny by mali zaznamenať podobný vývoj v sledovaných indikátoroch  </a:t>
            </a:r>
          </a:p>
          <a:p>
            <a:endParaRPr lang="sk-SK" dirty="0" smtClean="0"/>
          </a:p>
        </p:txBody>
      </p:sp>
      <p:sp>
        <p:nvSpPr>
          <p:cNvPr id="11269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1270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BB8637-EB0E-43E8-A3FA-CFDC542410AE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F882BE-E98F-42B9-9812-9885FB7692C9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Porovnanie rastu v krajinách EU za dekádu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dirty="0" smtClean="0"/>
              <a:t> Väčšina krajín dosiahla rast HDP  </a:t>
            </a:r>
          </a:p>
          <a:p>
            <a:pPr marL="731520" lvl="2" indent="-18288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 smtClean="0"/>
              <a:t>Výnimkami boli Taliansko, Cyprus, Maďarsko  </a:t>
            </a:r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dirty="0" smtClean="0"/>
              <a:t> </a:t>
            </a:r>
            <a:r>
              <a:rPr lang="sk-SK" dirty="0"/>
              <a:t>Rast  postkomunistických krajín je vysoký – reálna konvergencia </a:t>
            </a:r>
            <a:r>
              <a:rPr lang="sk-SK" sz="1800" dirty="0"/>
              <a:t>(výnimkami bolo Maďarsko, Fínsko, Švédsko)</a:t>
            </a:r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dirty="0" smtClean="0"/>
              <a:t>Väčšina krajín dosiahla nárast dôchodku a spotreby domácností </a:t>
            </a:r>
          </a:p>
          <a:p>
            <a:pPr marL="731520" lvl="2" indent="-18288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 smtClean="0"/>
              <a:t>Výnimkami boli (Belgicko), Španielsko, Taliansko, Maďarsko, Holandsko </a:t>
            </a:r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dirty="0" smtClean="0"/>
              <a:t>Kumulatívny rast sledovaných indikátorov bol zväčša odlišný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  <a:p>
            <a:pPr marL="182880" indent="-18288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k-SK" dirty="0" smtClean="0"/>
          </a:p>
        </p:txBody>
      </p:sp>
      <p:sp>
        <p:nvSpPr>
          <p:cNvPr id="13317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3318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7E9BD6-1719-4B09-8194-B1B71A20E1C7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00176E-00AF-41AC-91BA-F60D77D8C3D9}" type="datetime1">
              <a:rPr lang="en-GB" smtClean="0"/>
              <a:t>19/09/2014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dirty="0" smtClean="0"/>
              <a:t>Kumulatívny rast medzi rokmi 2002-2012 </a:t>
            </a:r>
            <a:endParaRPr lang="en-GB" dirty="0" smtClean="0"/>
          </a:p>
          <a:p>
            <a:pPr marL="822008" lvl="3" indent="0" fontAlgn="auto">
              <a:spcAft>
                <a:spcPts val="0"/>
              </a:spcAft>
              <a:buNone/>
              <a:defRPr/>
            </a:pPr>
            <a:r>
              <a:rPr lang="sk-SK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</p:txBody>
      </p:sp>
      <p:sp>
        <p:nvSpPr>
          <p:cNvPr id="12293" name="Zástupný symbol päty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17. Slovenská štatistická konferencia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12294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E64F82-A42F-489F-AC0F-8D404282522F}" type="slidenum">
              <a:rPr lang="sk-S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>
              <a:solidFill>
                <a:srgbClr val="FFFFFF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D268A-277A-4951-8A5E-AF113156CC75}" type="datetime1">
              <a:rPr lang="en-GB" smtClean="0"/>
              <a:t>19/09/2014</a:t>
            </a:fld>
            <a:endParaRPr lang="sk-SK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953872"/>
              </p:ext>
            </p:extLst>
          </p:nvPr>
        </p:nvGraphicFramePr>
        <p:xfrm>
          <a:off x="251520" y="1192501"/>
          <a:ext cx="853407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Office, klas. ver.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Jasnosť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2438</TotalTime>
  <Words>1066</Words>
  <Application>Microsoft Office PowerPoint</Application>
  <PresentationFormat>Prezentácia na obrazovke (4:3)</PresentationFormat>
  <Paragraphs>219</Paragraphs>
  <Slides>19</Slides>
  <Notes>12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Jasnosť</vt:lpstr>
      <vt:lpstr>   Ako merať hospodársky rast?</vt:lpstr>
      <vt:lpstr>Úvod </vt:lpstr>
      <vt:lpstr>Motivácia</vt:lpstr>
      <vt:lpstr>Blahobyt domácností </vt:lpstr>
      <vt:lpstr>Metodologické poznámky</vt:lpstr>
      <vt:lpstr>Metodologické poznámky (2) </vt:lpstr>
      <vt:lpstr>Hypotézy  </vt:lpstr>
      <vt:lpstr>Porovnanie rastu v krajinách EU za dekádu</vt:lpstr>
      <vt:lpstr>Prezentácia programu PowerPoint</vt:lpstr>
      <vt:lpstr>Vytvorenie zhlukov krajín  </vt:lpstr>
      <vt:lpstr>Index blahobytu domácností </vt:lpstr>
      <vt:lpstr>Index blahobytu domácností (2) </vt:lpstr>
      <vt:lpstr>Index blahobytu domácností (3) </vt:lpstr>
      <vt:lpstr>. </vt:lpstr>
      <vt:lpstr>. </vt:lpstr>
      <vt:lpstr>. </vt:lpstr>
      <vt:lpstr>Výsledky</vt:lpstr>
      <vt:lpstr>Odporúčania  </vt:lpstr>
      <vt:lpstr>Ďakujeme za pozornosť!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economic performance and public welfare</dc:title>
  <dc:creator>Kristína Bc.. Petríková</dc:creator>
  <cp:lastModifiedBy>Hajnalka Maršovská</cp:lastModifiedBy>
  <cp:revision>127</cp:revision>
  <dcterms:created xsi:type="dcterms:W3CDTF">2014-06-05T07:21:51Z</dcterms:created>
  <dcterms:modified xsi:type="dcterms:W3CDTF">2014-09-19T09:49:12Z</dcterms:modified>
</cp:coreProperties>
</file>