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2" r:id="rId6"/>
    <p:sldId id="259" r:id="rId7"/>
    <p:sldId id="258" r:id="rId8"/>
    <p:sldId id="260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3395" autoAdjust="0"/>
  </p:normalViewPr>
  <p:slideViewPr>
    <p:cSldViewPr>
      <p:cViewPr>
        <p:scale>
          <a:sx n="103" d="100"/>
          <a:sy n="103" d="100"/>
        </p:scale>
        <p:origin x="180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6E350-4BDD-4FCB-8258-4EF043EEA819}" type="datetimeFigureOut">
              <a:rPr lang="cs-CZ" smtClean="0"/>
              <a:pPr/>
              <a:t>20.10.17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89837-4F65-46BC-8BC9-520D15CBB7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89837-4F65-46BC-8BC9-520D15CBB73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88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BBE83-D15F-C44B-92ED-C74E5154547C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 descr="f2_Kruhy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63297" y="977289"/>
            <a:ext cx="5880735" cy="5880735"/>
          </a:xfrm>
          <a:prstGeom prst="rect">
            <a:avLst/>
          </a:prstGeom>
        </p:spPr>
      </p:pic>
      <p:pic>
        <p:nvPicPr>
          <p:cNvPr id="7" name="Obrázek 6" descr="f2_logo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649" y="589909"/>
            <a:ext cx="3673792" cy="737870"/>
          </a:xfrm>
          <a:prstGeom prst="rect">
            <a:avLst/>
          </a:prstGeom>
        </p:spPr>
      </p:pic>
      <p:pic>
        <p:nvPicPr>
          <p:cNvPr id="8" name="Obrázek 7" descr="f2_www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044445"/>
            <a:ext cx="462280" cy="1695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381600"/>
            <a:ext cx="5111750" cy="5745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544400"/>
            <a:ext cx="3008313" cy="458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1250-F931-A247-92E7-E349039F4E4A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6289-B6F6-4E49-9212-50DBA40383A6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1A6-5392-1C49-BCEF-D6FB39E0BA23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600"/>
            <a:ext cx="2057400" cy="574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600"/>
            <a:ext cx="6019800" cy="5742000"/>
          </a:xfrm>
        </p:spPr>
        <p:txBody>
          <a:bodyPr vert="eaVer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6D75-DC3A-FA4D-897C-80C5A6EFF6B6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EFC7-2171-E74F-988B-554C78C61319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6610-3CEF-E449-BE4E-1267311401F1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EF4-3EBA-B046-ACD1-75051DE9DB99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457200" y="4021200"/>
            <a:ext cx="8229600" cy="210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9600" y="17100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26F5-9380-FB4D-8319-A94E26B663F1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sz="half" idx="13"/>
          </p:nvPr>
        </p:nvSpPr>
        <p:spPr>
          <a:xfrm>
            <a:off x="3488400" y="4021200"/>
            <a:ext cx="51984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obsah 3"/>
          <p:cNvSpPr>
            <a:spLocks noGrp="1"/>
          </p:cNvSpPr>
          <p:nvPr>
            <p:ph sz="half" idx="14"/>
          </p:nvPr>
        </p:nvSpPr>
        <p:spPr>
          <a:xfrm>
            <a:off x="457200" y="4021200"/>
            <a:ext cx="2880000" cy="21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41600"/>
            <a:ext cx="4040188" cy="640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282400"/>
            <a:ext cx="4040188" cy="384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4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282400"/>
            <a:ext cx="4041775" cy="384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D16B-44A1-6544-A87B-9B0355F4BA19}" type="datetime1">
              <a:rPr lang="cs-CZ" smtClean="0"/>
              <a:t>20.10.17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2C4-76CF-714C-82EF-F7820D9899F5}" type="datetime1">
              <a:rPr lang="cs-CZ" smtClean="0"/>
              <a:t>20.10.17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3702-F67B-7E4A-AC25-A6C5860B8BBC}" type="datetime1">
              <a:rPr lang="cs-CZ" smtClean="0"/>
              <a:t>20.10.17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wmf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3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8229600" cy="441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0D83-19DE-1C42-B7FA-06478EA5C554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f2_kruhy_vnitrek.wm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071958" y="1785926"/>
            <a:ext cx="5072074" cy="5072074"/>
          </a:xfrm>
          <a:prstGeom prst="rect">
            <a:avLst/>
          </a:prstGeom>
        </p:spPr>
      </p:pic>
      <p:pic>
        <p:nvPicPr>
          <p:cNvPr id="8" name="Obrázek 7" descr="f2_vnitrek_www.wm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000100" y="0"/>
            <a:ext cx="1428760" cy="389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INDIE PO ROCE 2014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Změny </a:t>
            </a:r>
            <a:r>
              <a:rPr lang="cs-CZ" dirty="0"/>
              <a:t>a </a:t>
            </a:r>
            <a:r>
              <a:rPr lang="cs-CZ" dirty="0" smtClean="0"/>
              <a:t>reformy </a:t>
            </a:r>
            <a:r>
              <a:rPr lang="cs-CZ" dirty="0"/>
              <a:t>premiéra </a:t>
            </a:r>
            <a:r>
              <a:rPr lang="cs-CZ" dirty="0" err="1" smtClean="0"/>
              <a:t>Modiho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5683746"/>
            <a:ext cx="2931357" cy="7695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 smtClean="0"/>
              <a:t>Dominik Proch</a:t>
            </a:r>
          </a:p>
          <a:p>
            <a:pPr algn="l"/>
            <a:r>
              <a:rPr lang="cs-CZ" sz="2000" dirty="0" smtClean="0"/>
              <a:t>27. 10. 2017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sp>
        <p:nvSpPr>
          <p:cNvPr id="8" name="Rectangle 5"/>
          <p:cNvSpPr/>
          <p:nvPr/>
        </p:nvSpPr>
        <p:spPr>
          <a:xfrm>
            <a:off x="422904" y="5903747"/>
            <a:ext cx="79905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 smtClean="0"/>
              <a:t>Zdroj: </a:t>
            </a:r>
            <a:r>
              <a:rPr lang="cs-CZ" sz="900" dirty="0" err="1" smtClean="0"/>
              <a:t>World</a:t>
            </a:r>
            <a:r>
              <a:rPr lang="cs-CZ" sz="900" dirty="0" smtClean="0"/>
              <a:t> Bank. </a:t>
            </a:r>
            <a:r>
              <a:rPr lang="cs-CZ" sz="900" dirty="0" err="1"/>
              <a:t>World</a:t>
            </a:r>
            <a:r>
              <a:rPr lang="cs-CZ" sz="900" dirty="0"/>
              <a:t> </a:t>
            </a:r>
            <a:r>
              <a:rPr lang="cs-CZ" sz="900" dirty="0" err="1"/>
              <a:t>Development</a:t>
            </a:r>
            <a:r>
              <a:rPr lang="cs-CZ" sz="900" dirty="0"/>
              <a:t> </a:t>
            </a:r>
            <a:r>
              <a:rPr lang="cs-CZ" sz="900" dirty="0" err="1"/>
              <a:t>Indicators</a:t>
            </a:r>
            <a:r>
              <a:rPr lang="cs-CZ" sz="900" dirty="0"/>
              <a:t> [online]. </a:t>
            </a:r>
            <a:r>
              <a:rPr lang="cs-CZ" sz="900" dirty="0" smtClean="0"/>
              <a:t>Dostupné z: </a:t>
            </a:r>
            <a:r>
              <a:rPr lang="cs-CZ" sz="900" dirty="0"/>
              <a:t>http://</a:t>
            </a:r>
            <a:r>
              <a:rPr lang="cs-CZ" sz="900" dirty="0" err="1" smtClean="0"/>
              <a:t>databank.worldbank.org</a:t>
            </a:r>
            <a:r>
              <a:rPr lang="cs-CZ" sz="900" dirty="0" smtClean="0"/>
              <a:t>/data/</a:t>
            </a:r>
            <a:r>
              <a:rPr lang="cs-CZ" sz="900" dirty="0" err="1" smtClean="0"/>
              <a:t>reports.aspx?source</a:t>
            </a:r>
            <a:r>
              <a:rPr lang="cs-CZ" sz="900" dirty="0" smtClean="0"/>
              <a:t>=</a:t>
            </a:r>
            <a:r>
              <a:rPr lang="cs-CZ" sz="900" dirty="0" err="1" smtClean="0"/>
              <a:t>world-development-indicators</a:t>
            </a:r>
            <a:r>
              <a:rPr lang="cs-CZ" sz="900" dirty="0" smtClean="0"/>
              <a:t>. </a:t>
            </a:r>
            <a:endParaRPr lang="en-US" sz="900" dirty="0"/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6" y="1540158"/>
            <a:ext cx="8564491" cy="4320480"/>
          </a:xfrm>
          <a:prstGeom prst="rect">
            <a:avLst/>
          </a:prstGeom>
        </p:spPr>
      </p:pic>
      <p:sp>
        <p:nvSpPr>
          <p:cNvPr id="33" name="Nadpis 1"/>
          <p:cNvSpPr>
            <a:spLocks noGrp="1"/>
          </p:cNvSpPr>
          <p:nvPr>
            <p:ph type="title"/>
          </p:nvPr>
        </p:nvSpPr>
        <p:spPr>
          <a:xfrm>
            <a:off x="457200" y="381600"/>
            <a:ext cx="8229600" cy="1143000"/>
          </a:xfrm>
        </p:spPr>
        <p:txBody>
          <a:bodyPr/>
          <a:lstStyle/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4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INDIE PŘED ROKEM 2014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51520" y="4829135"/>
            <a:ext cx="3100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Zdroj: IMF</a:t>
            </a:r>
            <a:r>
              <a:rPr lang="cs-CZ" sz="800" dirty="0">
                <a:latin typeface="Cambria" charset="0"/>
                <a:ea typeface="ＭＳ 明朝" charset="-128"/>
                <a:cs typeface="Times New Roman" charset="0"/>
              </a:rPr>
              <a:t>. </a:t>
            </a:r>
            <a:r>
              <a:rPr lang="cs-CZ" sz="800" dirty="0" err="1">
                <a:latin typeface="Cambria" charset="0"/>
                <a:ea typeface="ＭＳ 明朝" charset="-128"/>
                <a:cs typeface="Times New Roman" charset="0"/>
              </a:rPr>
              <a:t>World</a:t>
            </a:r>
            <a:r>
              <a:rPr lang="cs-CZ" sz="800" dirty="0">
                <a:latin typeface="Cambria" charset="0"/>
                <a:ea typeface="ＭＳ 明朝" charset="-128"/>
                <a:cs typeface="Times New Roman" charset="0"/>
              </a:rPr>
              <a:t> </a:t>
            </a:r>
            <a:r>
              <a:rPr lang="cs-CZ" sz="800" dirty="0" err="1">
                <a:latin typeface="Cambria" charset="0"/>
                <a:ea typeface="ＭＳ 明朝" charset="-128"/>
                <a:cs typeface="Times New Roman" charset="0"/>
              </a:rPr>
              <a:t>Economic</a:t>
            </a:r>
            <a:r>
              <a:rPr lang="cs-CZ" sz="800" dirty="0">
                <a:latin typeface="Cambria" charset="0"/>
                <a:ea typeface="ＭＳ 明朝" charset="-128"/>
                <a:cs typeface="Times New Roman" charset="0"/>
              </a:rPr>
              <a:t> Outlook Database, </a:t>
            </a:r>
            <a:r>
              <a:rPr lang="cs-CZ" sz="800" dirty="0" err="1">
                <a:latin typeface="Cambria" charset="0"/>
                <a:ea typeface="ＭＳ 明朝" charset="-128"/>
                <a:cs typeface="Times New Roman" charset="0"/>
              </a:rPr>
              <a:t>April</a:t>
            </a:r>
            <a:r>
              <a:rPr lang="cs-CZ" sz="800" dirty="0">
                <a:latin typeface="Cambria" charset="0"/>
                <a:ea typeface="ＭＳ 明朝" charset="-128"/>
                <a:cs typeface="Times New Roman" charset="0"/>
              </a:rPr>
              <a:t> 2016 [online]. </a:t>
            </a: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 Dostupné z: http</a:t>
            </a:r>
            <a:r>
              <a:rPr lang="cs-CZ" sz="800" dirty="0">
                <a:latin typeface="Cambria" charset="0"/>
                <a:ea typeface="ＭＳ 明朝" charset="-128"/>
                <a:cs typeface="Times New Roman" charset="0"/>
              </a:rPr>
              <a:t>://</a:t>
            </a:r>
            <a:r>
              <a:rPr lang="cs-CZ" sz="800" dirty="0" err="1" smtClean="0">
                <a:latin typeface="Cambria" charset="0"/>
                <a:ea typeface="ＭＳ 明朝" charset="-128"/>
                <a:cs typeface="Times New Roman" charset="0"/>
              </a:rPr>
              <a:t>www.imf.org</a:t>
            </a: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/</a:t>
            </a:r>
            <a:r>
              <a:rPr lang="cs-CZ" sz="800" dirty="0" err="1" smtClean="0">
                <a:latin typeface="Cambria" charset="0"/>
                <a:ea typeface="ＭＳ 明朝" charset="-128"/>
                <a:cs typeface="Times New Roman" charset="0"/>
              </a:rPr>
              <a:t>external</a:t>
            </a: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/</a:t>
            </a:r>
            <a:r>
              <a:rPr lang="cs-CZ" sz="800" dirty="0" err="1" smtClean="0">
                <a:latin typeface="Cambria" charset="0"/>
                <a:ea typeface="ＭＳ 明朝" charset="-128"/>
                <a:cs typeface="Times New Roman" charset="0"/>
              </a:rPr>
              <a:t>pubs</a:t>
            </a: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/ft/</a:t>
            </a:r>
            <a:r>
              <a:rPr lang="cs-CZ" sz="800" dirty="0" err="1" smtClean="0">
                <a:latin typeface="Cambria" charset="0"/>
                <a:ea typeface="ＭＳ 明朝" charset="-128"/>
                <a:cs typeface="Times New Roman" charset="0"/>
              </a:rPr>
              <a:t>weo</a:t>
            </a: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/2016/</a:t>
            </a:r>
            <a:b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</a:b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01/</a:t>
            </a:r>
            <a:r>
              <a:rPr lang="cs-CZ" sz="800" dirty="0" err="1" smtClean="0">
                <a:latin typeface="Cambria" charset="0"/>
                <a:ea typeface="ＭＳ 明朝" charset="-128"/>
                <a:cs typeface="Times New Roman" charset="0"/>
              </a:rPr>
              <a:t>weodata</a:t>
            </a:r>
            <a:r>
              <a:rPr lang="cs-CZ" sz="800" dirty="0" smtClean="0">
                <a:latin typeface="Cambria" charset="0"/>
                <a:ea typeface="ＭＳ 明朝" charset="-128"/>
                <a:cs typeface="Times New Roman" charset="0"/>
              </a:rPr>
              <a:t>/</a:t>
            </a:r>
            <a:r>
              <a:rPr lang="cs-CZ" sz="800" dirty="0" err="1" smtClean="0">
                <a:latin typeface="Cambria" charset="0"/>
                <a:ea typeface="ＭＳ 明朝" charset="-128"/>
                <a:cs typeface="Times New Roman" charset="0"/>
              </a:rPr>
              <a:t>index.aspx</a:t>
            </a:r>
            <a:r>
              <a:rPr lang="cs-CZ" sz="1000" dirty="0" smtClean="0">
                <a:latin typeface="Cambria" charset="0"/>
                <a:ea typeface="ＭＳ 明朝" charset="-128"/>
                <a:cs typeface="Times New Roman" charset="0"/>
              </a:rPr>
              <a:t>; </a:t>
            </a:r>
            <a:r>
              <a:rPr lang="cs-CZ" sz="800" dirty="0"/>
              <a:t>OECD. </a:t>
            </a:r>
            <a:r>
              <a:rPr lang="cs-CZ" sz="800" i="1" dirty="0"/>
              <a:t>OECD </a:t>
            </a:r>
            <a:r>
              <a:rPr lang="cs-CZ" sz="800" i="1" dirty="0" err="1"/>
              <a:t>Economic</a:t>
            </a:r>
            <a:r>
              <a:rPr lang="cs-CZ" sz="800" i="1" dirty="0"/>
              <a:t> </a:t>
            </a:r>
            <a:r>
              <a:rPr lang="cs-CZ" sz="800" i="1" dirty="0" err="1"/>
              <a:t>Surveys</a:t>
            </a:r>
            <a:r>
              <a:rPr lang="cs-CZ" sz="800" i="1" dirty="0"/>
              <a:t>: India 2014</a:t>
            </a:r>
            <a:r>
              <a:rPr lang="cs-CZ" sz="800" dirty="0"/>
              <a:t> [online]. [Paříž]: OECD </a:t>
            </a:r>
            <a:r>
              <a:rPr lang="cs-CZ" sz="800" dirty="0" err="1"/>
              <a:t>Publishing</a:t>
            </a:r>
            <a:r>
              <a:rPr lang="cs-CZ" sz="800" dirty="0"/>
              <a:t>, 2014, s. 63. Dostupné z: http://</a:t>
            </a:r>
            <a:r>
              <a:rPr lang="cs-CZ" sz="800" dirty="0" err="1"/>
              <a:t>www.oecd.org</a:t>
            </a:r>
            <a:r>
              <a:rPr lang="cs-CZ" sz="800" dirty="0"/>
              <a:t>/</a:t>
            </a:r>
            <a:r>
              <a:rPr lang="cs-CZ" sz="800" dirty="0" err="1"/>
              <a:t>eco</a:t>
            </a:r>
            <a:r>
              <a:rPr lang="cs-CZ" sz="800" dirty="0"/>
              <a:t>/</a:t>
            </a:r>
            <a:r>
              <a:rPr lang="cs-CZ" sz="800" dirty="0" err="1"/>
              <a:t>surveys</a:t>
            </a:r>
            <a:r>
              <a:rPr lang="cs-CZ" sz="800" dirty="0"/>
              <a:t>/</a:t>
            </a:r>
            <a:r>
              <a:rPr lang="cs-CZ" sz="800" dirty="0" err="1"/>
              <a:t>economic-survey-india.htm</a:t>
            </a:r>
            <a:r>
              <a:rPr lang="cs-CZ" sz="800" dirty="0"/>
              <a:t>.</a:t>
            </a:r>
            <a:r>
              <a:rPr lang="cs-CZ" sz="800" dirty="0" smtClean="0"/>
              <a:t> </a:t>
            </a:r>
            <a:endParaRPr lang="cs-CZ" sz="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78" y="4063394"/>
            <a:ext cx="5064886" cy="2500387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3" y="1524600"/>
            <a:ext cx="4371581" cy="2448272"/>
          </a:xfrm>
        </p:spPr>
      </p:pic>
      <p:pic>
        <p:nvPicPr>
          <p:cNvPr id="9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528445" y="1340768"/>
            <a:ext cx="4411910" cy="26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1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NARENDRA MODI  |  2014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40" y="1412299"/>
            <a:ext cx="3851920" cy="4745684"/>
          </a:xfrm>
          <a:prstGeom prst="rect">
            <a:avLst/>
          </a:prstGeom>
        </p:spPr>
      </p:pic>
      <p:sp>
        <p:nvSpPr>
          <p:cNvPr id="9" name="Zástupný symbol pro obsah 4"/>
          <p:cNvSpPr txBox="1">
            <a:spLocks/>
          </p:cNvSpPr>
          <p:nvPr/>
        </p:nvSpPr>
        <p:spPr>
          <a:xfrm>
            <a:off x="179512" y="1691702"/>
            <a:ext cx="5855517" cy="4497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Volby do dolní komory parlamentu (Lok </a:t>
            </a:r>
            <a:r>
              <a:rPr lang="cs-CZ" dirty="0" err="1" smtClean="0"/>
              <a:t>Sabha</a:t>
            </a:r>
            <a:r>
              <a:rPr lang="cs-CZ" dirty="0" smtClean="0"/>
              <a:t> |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) se konaly v termínu 7. dubna – 12. května 2014.</a:t>
            </a:r>
          </a:p>
          <a:p>
            <a:r>
              <a:rPr lang="cs-CZ" dirty="0" smtClean="0"/>
              <a:t>Hlavními politickými silami jsou Indická lidová strana (</a:t>
            </a:r>
            <a:r>
              <a:rPr lang="cs-CZ" dirty="0" err="1" smtClean="0"/>
              <a:t>Bharatiya</a:t>
            </a:r>
            <a:r>
              <a:rPr lang="cs-CZ" dirty="0" smtClean="0"/>
              <a:t> Janata Party, BJP) a Indický národní kongres (Indian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Congress</a:t>
            </a:r>
            <a:r>
              <a:rPr lang="cs-CZ" dirty="0" smtClean="0"/>
              <a:t>, INC) se svými spojenci.</a:t>
            </a:r>
          </a:p>
          <a:p>
            <a:r>
              <a:rPr lang="cs-CZ" dirty="0" smtClean="0"/>
              <a:t>Ve volbách 2014 jednoznačně zvítězila BJP, která získala většinu ziskem 282 z 543 křesel a sestavila jednobarevnou vládu.</a:t>
            </a:r>
          </a:p>
          <a:p>
            <a:r>
              <a:rPr lang="cs-CZ" dirty="0" smtClean="0"/>
              <a:t>Premiérem se stal </a:t>
            </a:r>
            <a:r>
              <a:rPr lang="cs-CZ" dirty="0" err="1" smtClean="0"/>
              <a:t>Narendra</a:t>
            </a:r>
            <a:r>
              <a:rPr lang="cs-CZ" dirty="0" smtClean="0"/>
              <a:t> </a:t>
            </a:r>
            <a:r>
              <a:rPr lang="cs-CZ" dirty="0" err="1" smtClean="0"/>
              <a:t>Modi</a:t>
            </a:r>
            <a:r>
              <a:rPr lang="cs-CZ" dirty="0" smtClean="0"/>
              <a:t>, kontroverzní postava a do té doby guvernér </a:t>
            </a:r>
            <a:r>
              <a:rPr lang="cs-CZ" dirty="0" err="1" smtClean="0"/>
              <a:t>Gujaratu</a:t>
            </a:r>
            <a:r>
              <a:rPr lang="cs-CZ" dirty="0" smtClean="0"/>
              <a:t>, jenž v letech 2001-2014 dovedl ze své pozice mezi svazové státy s nejvyšším hospodářským růstem.</a:t>
            </a:r>
          </a:p>
          <a:p>
            <a:r>
              <a:rPr lang="cs-CZ" dirty="0" smtClean="0"/>
              <a:t>Jeho nacionalistická a </a:t>
            </a:r>
            <a:r>
              <a:rPr lang="cs-CZ" dirty="0" err="1" smtClean="0"/>
              <a:t>prohinduistická</a:t>
            </a:r>
            <a:r>
              <a:rPr lang="cs-CZ" dirty="0" smtClean="0"/>
              <a:t> rétorika má dopad na náboženské tenze (“</a:t>
            </a:r>
            <a:r>
              <a:rPr lang="cs-CZ" dirty="0" err="1" smtClean="0"/>
              <a:t>Gulbarg</a:t>
            </a:r>
            <a:r>
              <a:rPr lang="cs-CZ" dirty="0" smtClean="0"/>
              <a:t> Society </a:t>
            </a:r>
            <a:r>
              <a:rPr lang="cs-CZ" dirty="0" err="1" smtClean="0"/>
              <a:t>Massacre</a:t>
            </a:r>
            <a:r>
              <a:rPr lang="cs-CZ" dirty="0" smtClean="0"/>
              <a:t>“).</a:t>
            </a:r>
          </a:p>
        </p:txBody>
      </p:sp>
    </p:spTree>
    <p:extLst>
      <p:ext uri="{BB962C8B-B14F-4D97-AF65-F5344CB8AC3E}">
        <p14:creationId xmlns:p14="http://schemas.microsoft.com/office/powerpoint/2010/main" val="91837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ojúhelník 10"/>
          <p:cNvSpPr/>
          <p:nvPr/>
        </p:nvSpPr>
        <p:spPr>
          <a:xfrm>
            <a:off x="2058096" y="1880208"/>
            <a:ext cx="4242096" cy="2362673"/>
          </a:xfrm>
          <a:prstGeom prst="triangle">
            <a:avLst>
              <a:gd name="adj" fmla="val 50815"/>
            </a:avLst>
          </a:prstGeom>
          <a:noFill/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 smtClean="0"/>
              <a:t>REFORMY A PLÁNY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385543" y="3834174"/>
            <a:ext cx="2438449" cy="629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GST</a:t>
            </a:r>
            <a:endParaRPr lang="en-US" sz="26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85543" y="4477851"/>
            <a:ext cx="2438448" cy="177985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= jednotná daň na zboží a služby</a:t>
            </a:r>
          </a:p>
          <a:p>
            <a:r>
              <a:rPr lang="cs-CZ" dirty="0" smtClean="0"/>
              <a:t>zjednodušení daňového systému a usnadnění daňových procesů</a:t>
            </a:r>
            <a:endParaRPr lang="cs-CZ" dirty="0"/>
          </a:p>
        </p:txBody>
      </p:sp>
      <p:sp>
        <p:nvSpPr>
          <p:cNvPr id="7" name="Zástupný symbol pro text 3"/>
          <p:cNvSpPr txBox="1">
            <a:spLocks/>
          </p:cNvSpPr>
          <p:nvPr/>
        </p:nvSpPr>
        <p:spPr>
          <a:xfrm>
            <a:off x="3042186" y="1358642"/>
            <a:ext cx="2647305" cy="629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600" dirty="0" smtClean="0"/>
              <a:t>MAKE IN INDIA</a:t>
            </a:r>
            <a:endParaRPr lang="en-US" sz="2600" dirty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>
            <a:off x="3220839" y="1988452"/>
            <a:ext cx="2290001" cy="216062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program je odpovědí na nízkou industrializaci</a:t>
            </a:r>
          </a:p>
          <a:p>
            <a:r>
              <a:rPr lang="cs-CZ" dirty="0" smtClean="0"/>
              <a:t>snahou je přilákat zahraniční producenty, aby přemístili své závody na území Indie</a:t>
            </a:r>
          </a:p>
          <a:p>
            <a:r>
              <a:rPr lang="cs-CZ" dirty="0" smtClean="0"/>
              <a:t>přímá souvztažnost s většinou reforem</a:t>
            </a:r>
            <a:endParaRPr lang="cs-CZ" dirty="0"/>
          </a:p>
        </p:txBody>
      </p:sp>
      <p:sp>
        <p:nvSpPr>
          <p:cNvPr id="13" name="Zástupný symbol pro text 3"/>
          <p:cNvSpPr txBox="1">
            <a:spLocks/>
          </p:cNvSpPr>
          <p:nvPr/>
        </p:nvSpPr>
        <p:spPr>
          <a:xfrm>
            <a:off x="6167235" y="3716671"/>
            <a:ext cx="3058384" cy="864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INFRASTRUKTURA</a:t>
            </a:r>
            <a:endParaRPr lang="en-US" sz="2600" dirty="0"/>
          </a:p>
        </p:txBody>
      </p:sp>
      <p:sp>
        <p:nvSpPr>
          <p:cNvPr id="14" name="Zástupný symbol pro obsah 4"/>
          <p:cNvSpPr txBox="1">
            <a:spLocks/>
          </p:cNvSpPr>
          <p:nvPr/>
        </p:nvSpPr>
        <p:spPr>
          <a:xfrm>
            <a:off x="6101337" y="4391378"/>
            <a:ext cx="2664296" cy="189119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5 průmyslových a ekonomických koridorů</a:t>
            </a:r>
          </a:p>
          <a:p>
            <a:r>
              <a:rPr lang="cs-CZ" dirty="0" smtClean="0"/>
              <a:t>výstavba železnic, dálnic, silnic, letišť, přístavů, přepravních uzlů a překladišť</a:t>
            </a:r>
          </a:p>
          <a:p>
            <a:r>
              <a:rPr lang="cs-CZ" dirty="0" smtClean="0"/>
              <a:t>investice do skladišť a potravinových megaparků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4" y="1988452"/>
            <a:ext cx="2864802" cy="136282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84" y="4757212"/>
            <a:ext cx="2810960" cy="115952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93544"/>
            <a:ext cx="3090952" cy="19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REFORMY A PLÁNY II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cs-CZ" sz="3600" b="1" dirty="0" smtClean="0"/>
              <a:t>DIGITAL INDIA</a:t>
            </a:r>
          </a:p>
          <a:p>
            <a:r>
              <a:rPr lang="cs-CZ" sz="3500" dirty="0" smtClean="0"/>
              <a:t>e-dokumenty pro byrokratické procesy</a:t>
            </a:r>
          </a:p>
          <a:p>
            <a:r>
              <a:rPr lang="cs-CZ" sz="3500" dirty="0" smtClean="0"/>
              <a:t>elektronizace, rozvoj telekomunikací, internetu, připojení a vysokokapacitních </a:t>
            </a:r>
            <a:r>
              <a:rPr lang="cs-CZ" sz="3500" dirty="0" err="1" smtClean="0"/>
              <a:t>cloud</a:t>
            </a:r>
            <a:r>
              <a:rPr lang="cs-CZ" sz="3500" dirty="0" smtClean="0"/>
              <a:t> center</a:t>
            </a:r>
          </a:p>
          <a:p>
            <a:r>
              <a:rPr lang="cs-CZ" sz="3500" dirty="0" smtClean="0"/>
              <a:t>postup v hodnotovém řetězci, snaha o přesun k procesům s vyšší přidanou hodnotou</a:t>
            </a:r>
          </a:p>
        </p:txBody>
      </p:sp>
      <p:sp>
        <p:nvSpPr>
          <p:cNvPr id="19" name="Zástupný symbol pro obsah 18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3600" b="1" dirty="0" smtClean="0"/>
              <a:t>CLEAN INDIA</a:t>
            </a:r>
          </a:p>
          <a:p>
            <a:r>
              <a:rPr lang="cs-CZ" dirty="0" smtClean="0"/>
              <a:t>ochrana životního prostředí, zvýšení životního standardu a kvality života obyvatel </a:t>
            </a:r>
          </a:p>
          <a:p>
            <a:r>
              <a:rPr lang="cs-CZ" dirty="0" smtClean="0"/>
              <a:t>podpora ekologicky šetrných technologií a odpovědného přístupu, osvěta</a:t>
            </a:r>
          </a:p>
          <a:p>
            <a:r>
              <a:rPr lang="cs-CZ" dirty="0" smtClean="0"/>
              <a:t>odpadové hospodářství</a:t>
            </a:r>
          </a:p>
          <a:p>
            <a:r>
              <a:rPr lang="cs-CZ" dirty="0" err="1" smtClean="0"/>
              <a:t>Clean</a:t>
            </a:r>
            <a:r>
              <a:rPr lang="cs-CZ" dirty="0" smtClean="0"/>
              <a:t> Ganga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sp>
        <p:nvSpPr>
          <p:cNvPr id="23" name="Zástupný symbol pro obsah 22"/>
          <p:cNvSpPr>
            <a:spLocks noGrp="1"/>
          </p:cNvSpPr>
          <p:nvPr>
            <p:ph sz="half" idx="13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3600" b="1" dirty="0" smtClean="0"/>
              <a:t>OSTATNÍ</a:t>
            </a:r>
          </a:p>
          <a:p>
            <a:r>
              <a:rPr lang="cs-CZ" sz="3300" dirty="0" smtClean="0"/>
              <a:t>liberalizace, </a:t>
            </a:r>
            <a:r>
              <a:rPr lang="cs-CZ" sz="3300" dirty="0" err="1" smtClean="0"/>
              <a:t>marketizace</a:t>
            </a:r>
            <a:r>
              <a:rPr lang="cs-CZ" sz="3300" dirty="0" smtClean="0"/>
              <a:t>, zpřístupnění a otevření ekonomiky zahraničním subjektům</a:t>
            </a:r>
          </a:p>
          <a:p>
            <a:r>
              <a:rPr lang="cs-CZ" sz="3300" dirty="0" smtClean="0"/>
              <a:t>plánovaná urbanizace, koordinovaný přístup k rozvoji městských aglomerací a obytných zón s užitím nových technologií a přístupu “</a:t>
            </a:r>
            <a:r>
              <a:rPr lang="cs-CZ" sz="3300" dirty="0" err="1" smtClean="0"/>
              <a:t>smart</a:t>
            </a:r>
            <a:r>
              <a:rPr lang="cs-CZ" sz="3300" dirty="0" smtClean="0"/>
              <a:t> </a:t>
            </a:r>
            <a:r>
              <a:rPr lang="cs-CZ" sz="3300" dirty="0" err="1" smtClean="0"/>
              <a:t>cities</a:t>
            </a:r>
            <a:r>
              <a:rPr lang="cs-CZ" sz="3300" dirty="0" smtClean="0"/>
              <a:t>”</a:t>
            </a:r>
          </a:p>
          <a:p>
            <a:r>
              <a:rPr lang="cs-CZ" sz="3300" dirty="0" smtClean="0"/>
              <a:t>zvýšení transparentnosti a všeobecné podpory obchodu a zapojení do mezinárodních vztahů intenzifikace spolupráce na bilaterální i multilaterální úrovni</a:t>
            </a:r>
            <a:endParaRPr lang="cs-CZ" sz="3300" dirty="0"/>
          </a:p>
        </p:txBody>
      </p:sp>
      <p:sp>
        <p:nvSpPr>
          <p:cNvPr id="20" name="Zástupný symbol pro obsah 4"/>
          <p:cNvSpPr txBox="1">
            <a:spLocks/>
          </p:cNvSpPr>
          <p:nvPr/>
        </p:nvSpPr>
        <p:spPr>
          <a:xfrm>
            <a:off x="5767519" y="3835653"/>
            <a:ext cx="2290001" cy="17798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2" name="Zástupný symbol pro obsah 4"/>
          <p:cNvSpPr txBox="1">
            <a:spLocks/>
          </p:cNvSpPr>
          <p:nvPr/>
        </p:nvSpPr>
        <p:spPr>
          <a:xfrm>
            <a:off x="6774864" y="4471553"/>
            <a:ext cx="2369136" cy="1953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 smtClean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40" y="1429440"/>
            <a:ext cx="3523320" cy="469776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20646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365104" y="2492895"/>
            <a:ext cx="4527376" cy="4228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Již začala realizace řady programů a reforem, další jsou v plánu. Cílem je rekonstruovat podstatu a vývoj indické ekonomiky. </a:t>
            </a:r>
          </a:p>
          <a:p>
            <a:r>
              <a:rPr lang="cs-CZ" dirty="0" smtClean="0"/>
              <a:t>PM </a:t>
            </a:r>
            <a:r>
              <a:rPr lang="cs-CZ" dirty="0" err="1" smtClean="0"/>
              <a:t>Modi</a:t>
            </a:r>
            <a:r>
              <a:rPr lang="cs-CZ" dirty="0" smtClean="0"/>
              <a:t> se rovněž snaží změnit postavení Indie v systému mezinárodních vztahů.</a:t>
            </a:r>
          </a:p>
          <a:p>
            <a:r>
              <a:rPr lang="cs-CZ" dirty="0" smtClean="0"/>
              <a:t>Ekonomické výsledky jsou pozitivní (Indie nejrychleji rostoucí velkou ekonomikou). Proběhla ale řada nepopulárních opatření a zákroků, na které se snesla vlna kritiky a které negativně ovlivnily každodenní život  obyvatel.</a:t>
            </a:r>
          </a:p>
          <a:p>
            <a:r>
              <a:rPr lang="cs-CZ" dirty="0" smtClean="0"/>
              <a:t>Změny jsou pomalé, gradualistické a reformy se zpožďují. Panují pochyby o reálnosti naplnění slibů a plánů.</a:t>
            </a:r>
          </a:p>
          <a:p>
            <a:r>
              <a:rPr lang="cs-CZ" dirty="0" smtClean="0"/>
              <a:t>Další volby (2019) budou z pohledu BJP klíčové – ukáží trpělivost jejích voličů.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4365104" cy="4365104"/>
          </a:xfrm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340768"/>
            <a:ext cx="8229600" cy="941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Vláda BJP v čele s </a:t>
            </a:r>
            <a:r>
              <a:rPr lang="cs-CZ" dirty="0" err="1" smtClean="0"/>
              <a:t>Modim</a:t>
            </a:r>
            <a:r>
              <a:rPr lang="cs-CZ" dirty="0" smtClean="0"/>
              <a:t> má velmi silný mandát. Jedná se o první jednobarevnou, nekoaliční vládu od roku 1984.</a:t>
            </a:r>
          </a:p>
        </p:txBody>
      </p:sp>
    </p:spTree>
    <p:extLst>
      <p:ext uri="{BB962C8B-B14F-4D97-AF65-F5344CB8AC3E}">
        <p14:creationId xmlns:p14="http://schemas.microsoft.com/office/powerpoint/2010/main" val="38859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63" y="103498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000" y="1772816"/>
            <a:ext cx="8229600" cy="44172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Dominik Proch</a:t>
            </a:r>
          </a:p>
          <a:p>
            <a:pPr marL="0" indent="0" algn="ctr">
              <a:buNone/>
            </a:pPr>
            <a:r>
              <a:rPr lang="cs-CZ" sz="2000" dirty="0" smtClean="0"/>
              <a:t>University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Economics</a:t>
            </a:r>
            <a:r>
              <a:rPr lang="cs-CZ" sz="2000" dirty="0" smtClean="0"/>
              <a:t>, Prague </a:t>
            </a:r>
            <a:br>
              <a:rPr lang="cs-CZ" sz="2000" dirty="0" smtClean="0"/>
            </a:br>
            <a:r>
              <a:rPr lang="cs-CZ" sz="2000" dirty="0" err="1" smtClean="0"/>
              <a:t>Faculty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International Relations</a:t>
            </a:r>
            <a:br>
              <a:rPr lang="cs-CZ" sz="2000" dirty="0" smtClean="0"/>
            </a:br>
            <a:r>
              <a:rPr lang="cs-CZ" sz="2000" dirty="0" smtClean="0"/>
              <a:t>Department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World</a:t>
            </a:r>
            <a:r>
              <a:rPr lang="cs-CZ" sz="2000" dirty="0"/>
              <a:t> </a:t>
            </a:r>
            <a:r>
              <a:rPr lang="cs-CZ" sz="2000" dirty="0" err="1"/>
              <a:t>Economy</a:t>
            </a:r>
            <a:endParaRPr lang="cs-CZ" sz="2000" dirty="0" smtClean="0"/>
          </a:p>
          <a:p>
            <a:pPr marL="0" indent="0" algn="ctr">
              <a:buNone/>
            </a:pPr>
            <a:r>
              <a:rPr lang="cs-CZ" sz="2000" dirty="0" smtClean="0"/>
              <a:t>xprod25@vse.cz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+420 </a:t>
            </a:r>
            <a:r>
              <a:rPr lang="is-IS" sz="2000" dirty="0" smtClean="0"/>
              <a:t>224 </a:t>
            </a:r>
            <a:r>
              <a:rPr lang="is-IS" sz="2000" dirty="0"/>
              <a:t>095 230</a:t>
            </a:r>
            <a:endParaRPr lang="cs-CZ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FE306-93EA-BD4B-A376-756A03A9C3E4}" type="datetime1">
              <a:rPr lang="cs-CZ" smtClean="0"/>
              <a:t>20.10.17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02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02BE5E4BB8B94D859DB24A17AF7BC0" ma:contentTypeVersion="0" ma:contentTypeDescription="Vytvoří nový dokument" ma:contentTypeScope="" ma:versionID="0aa6adf1da573874421110c0f8cb7a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DA783-51E2-4E66-9B0C-5859C96648F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CC112D-ED56-445F-BEF2-09E8B2753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498B2-962B-4BC9-B2D5-81B894E641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512</Words>
  <Application>Microsoft Macintosh PowerPoint</Application>
  <PresentationFormat>Předvádění na obrazovce (4:3)</PresentationFormat>
  <Paragraphs>61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Corbel</vt:lpstr>
      <vt:lpstr>ＭＳ 明朝</vt:lpstr>
      <vt:lpstr>Times New Roman</vt:lpstr>
      <vt:lpstr>Arial</vt:lpstr>
      <vt:lpstr>Motiv sady Office</vt:lpstr>
      <vt:lpstr>INDIE PO ROCE 2014 </vt:lpstr>
      <vt:lpstr>2016</vt:lpstr>
      <vt:lpstr>INDIE PŘED ROKEM 2014</vt:lpstr>
      <vt:lpstr>NARENDRA MODI  |  2014</vt:lpstr>
      <vt:lpstr>REFORMY A PLÁNY</vt:lpstr>
      <vt:lpstr>REFORMY A PLÁNY II</vt:lpstr>
      <vt:lpstr>SHRNUTÍ</vt:lpstr>
      <vt:lpstr>Děkuji za pozornost!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Indie po roce 2014 </dc:title>
  <dc:creator>proch@nsrip.org</dc:creator>
  <cp:lastModifiedBy>proch@nsrip.org</cp:lastModifiedBy>
  <cp:revision>31</cp:revision>
  <dcterms:created xsi:type="dcterms:W3CDTF">2017-10-16T10:02:51Z</dcterms:created>
  <dcterms:modified xsi:type="dcterms:W3CDTF">2017-10-20T07:43:32Z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0x0101003502BE5E4BB8B94D859DB24A17AF7BC0</vt:lpwstr>
  </property>
</Properties>
</file>