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16"/>
  </p:notesMasterIdLst>
  <p:sldIdLst>
    <p:sldId id="256" r:id="rId3"/>
    <p:sldId id="268" r:id="rId4"/>
    <p:sldId id="257" r:id="rId5"/>
    <p:sldId id="258" r:id="rId6"/>
    <p:sldId id="259" r:id="rId7"/>
    <p:sldId id="264" r:id="rId8"/>
    <p:sldId id="260" r:id="rId9"/>
    <p:sldId id="261" r:id="rId10"/>
    <p:sldId id="262" r:id="rId11"/>
    <p:sldId id="263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83" autoAdjust="0"/>
    <p:restoredTop sz="94599" autoAdjust="0"/>
  </p:normalViewPr>
  <p:slideViewPr>
    <p:cSldViewPr>
      <p:cViewPr varScale="1">
        <p:scale>
          <a:sx n="97" d="100"/>
          <a:sy n="97" d="100"/>
        </p:scale>
        <p:origin x="54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75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85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E13C79-1C97-4B32-B2AE-1A69C169643E}" type="datetime2">
              <a:rPr lang="en-US" smtClean="0"/>
              <a:pPr/>
              <a:t>Sunday, June 5, 2016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14BF-C004-4398-9186-5EE680724D95}" type="datetime2">
              <a:rPr lang="en-US" smtClean="0"/>
              <a:pPr/>
              <a:t>Sunday, June 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14BF-C004-4398-9186-5EE680724D95}" type="datetime2">
              <a:rPr lang="en-US" smtClean="0"/>
              <a:pPr/>
              <a:t>Sunday, June 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EF5B-F2CC-4EC5-8F1F-29A8BF9EFFA9}" type="datetime2">
              <a:rPr lang="en-US" smtClean="0"/>
              <a:pPr/>
              <a:t>Sunday, June 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09C1-563D-4D9C-B702-B64C84A5A174}" type="datetime2">
              <a:rPr lang="en-US" smtClean="0"/>
              <a:pPr/>
              <a:t>Sunday, June 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03D9-A6EB-41FB-BF22-3F49E470997E}" type="datetime2">
              <a:rPr lang="en-US" smtClean="0"/>
              <a:pPr/>
              <a:t>Sunday, June 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0534-5698-4F62-9CFE-5DE61A073E78}" type="datetime2">
              <a:rPr lang="en-US" smtClean="0"/>
              <a:pPr/>
              <a:t>Sunday, June 5,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27A3-B249-4F87-AB1A-1E06AC1AA2A4}" type="datetime2">
              <a:rPr lang="en-US" smtClean="0"/>
              <a:pPr/>
              <a:t>Sunday, June 5,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6142-29B2-49CC-BCC6-A3AD70B4960E}" type="datetime2">
              <a:rPr lang="en-US" smtClean="0"/>
              <a:pPr/>
              <a:t>Sunday, June 5,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86C4691-4882-40A8-AF62-8CF6A18D40B2}" type="datetime2">
              <a:rPr lang="en-US" smtClean="0"/>
              <a:pPr/>
              <a:t>Sunday, June 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C6776A-4DEC-47EE-8A49-2C150ECB5465}" type="datetime2">
              <a:rPr lang="en-US" smtClean="0"/>
              <a:pPr/>
              <a:t>Sunday, June 5, 2016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D10E14BF-C004-4398-9186-5EE680724D95}" type="datetime2">
              <a:rPr lang="en-US" smtClean="0"/>
              <a:pPr/>
              <a:t>Sunday, June 5, 2016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x-none" sz="4400" dirty="0">
                <a:latin typeface="Calibri" panose="020F0502020204030204" pitchFamily="34" charset="0"/>
              </a:rPr>
              <a:t>Kvalita života ako filozofický a ekonomický problém </a:t>
            </a:r>
            <a:br>
              <a:rPr lang="sk-SK" sz="4400" dirty="0">
                <a:latin typeface="Calibri" panose="020F0502020204030204" pitchFamily="34" charset="0"/>
              </a:rPr>
            </a:br>
            <a:endParaRPr lang="en-GB" altLang="en-US" sz="2700" i="1" dirty="0">
              <a:solidFill>
                <a:srgbClr val="0070C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altLang="en-US" i="1" dirty="0">
                <a:solidFill>
                  <a:srgbClr val="0070C0"/>
                </a:solidFill>
                <a:latin typeface="Calibri" panose="020F0502020204030204" pitchFamily="34" charset="0"/>
              </a:rPr>
              <a:t>Doc. PhDr. Eva </a:t>
            </a:r>
            <a:r>
              <a:rPr lang="sk-SK" altLang="en-US" i="1" dirty="0" err="1">
                <a:solidFill>
                  <a:srgbClr val="0070C0"/>
                </a:solidFill>
                <a:latin typeface="Calibri" panose="020F0502020204030204" pitchFamily="34" charset="0"/>
              </a:rPr>
              <a:t>Smolková</a:t>
            </a:r>
            <a:r>
              <a:rPr lang="sk-SK" altLang="en-US" i="1" dirty="0">
                <a:solidFill>
                  <a:srgbClr val="0070C0"/>
                </a:solidFill>
                <a:latin typeface="Calibri" panose="020F0502020204030204" pitchFamily="34" charset="0"/>
              </a:rPr>
              <a:t>, CSc.</a:t>
            </a:r>
            <a:r>
              <a:rPr lang="en-GB" altLang="en-US" i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br>
              <a:rPr lang="sk-SK" altLang="en-US" i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sk-SK" altLang="en-US" i="1" dirty="0">
                <a:solidFill>
                  <a:srgbClr val="0070C0"/>
                </a:solidFill>
                <a:latin typeface="Calibri" panose="020F0502020204030204" pitchFamily="34" charset="0"/>
              </a:rPr>
              <a:t>             Filozofický ústav SAV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>
            <a:normAutofit/>
          </a:bodyPr>
          <a:lstStyle/>
          <a:p>
            <a:r>
              <a:rPr lang="sk-SK" sz="3000" dirty="0"/>
              <a:t>Kvalita života – kvalita zdravotnej starostlivosti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92500"/>
          </a:bodyPr>
          <a:lstStyle/>
          <a:p>
            <a:pPr lvl="0"/>
            <a:r>
              <a:rPr lang="sk-SK" dirty="0">
                <a:latin typeface="Calibri" panose="020F0502020204030204" pitchFamily="34" charset="0"/>
              </a:rPr>
              <a:t>1. zdôrazňovať prevenciu ochorení a ovplyvňovať, do budúcnosti, zdravotný stav populácie;</a:t>
            </a:r>
          </a:p>
          <a:p>
            <a:pPr lvl="0"/>
            <a:r>
              <a:rPr lang="sk-SK" dirty="0">
                <a:latin typeface="Calibri" panose="020F0502020204030204" pitchFamily="34" charset="0"/>
              </a:rPr>
              <a:t>2. využívať včasné  a adekvátne diagnostické metódy a postupy;</a:t>
            </a:r>
          </a:p>
          <a:p>
            <a:pPr lvl="0"/>
            <a:r>
              <a:rPr lang="sk-SK" dirty="0">
                <a:latin typeface="Calibri" panose="020F0502020204030204" pitchFamily="34" charset="0"/>
              </a:rPr>
              <a:t>3. stavať na najnovších vedeckých poznatkov a na efektívnom využití moderných technológií a prostriedkov;</a:t>
            </a:r>
          </a:p>
          <a:p>
            <a:pPr lvl="0"/>
            <a:r>
              <a:rPr lang="sk-SK" dirty="0">
                <a:latin typeface="Calibri" panose="020F0502020204030204" pitchFamily="34" charset="0"/>
              </a:rPr>
              <a:t>4. spolupracovať s pacientom a vytvoriť spoluúčasť pacienta na procese liečby (dá sa povedať, že len výnimočne sa v tomto kontexte spomína finančná spoluúčasť);</a:t>
            </a:r>
          </a:p>
          <a:p>
            <a:pPr lvl="0"/>
            <a:r>
              <a:rPr lang="sk-SK" dirty="0">
                <a:latin typeface="Calibri" panose="020F0502020204030204" pitchFamily="34" charset="0"/>
              </a:rPr>
              <a:t>5. poskytovať starostlivosť s ohľadom na záujmy pacienta.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      Dimenzie kvality ZZ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r>
              <a:rPr lang="sk-SK" dirty="0">
                <a:latin typeface="Calibri" panose="020F0502020204030204" pitchFamily="34" charset="0"/>
              </a:rPr>
              <a:t>Princíp kvality poskytovaných zdravotných služieb môže byť vyjadrený ako: „</a:t>
            </a:r>
            <a:r>
              <a:rPr lang="sk-SK" dirty="0">
                <a:solidFill>
                  <a:srgbClr val="7030A0"/>
                </a:solidFill>
                <a:latin typeface="Calibri" panose="020F0502020204030204" pitchFamily="34" charset="0"/>
              </a:rPr>
              <a:t>Robiť správne veci v správnom čase a to na prvýkrát.“  </a:t>
            </a:r>
          </a:p>
          <a:p>
            <a:r>
              <a:rPr lang="sk-SK" dirty="0">
                <a:latin typeface="Calibri" panose="020F0502020204030204" pitchFamily="34" charset="0"/>
              </a:rPr>
              <a:t>Dimenzie kvality zdravotnej starostlivosti sú merateľné ukazovatele zdravia. </a:t>
            </a:r>
          </a:p>
          <a:p>
            <a:r>
              <a:rPr lang="sk-SK" dirty="0">
                <a:latin typeface="Calibri" panose="020F0502020204030204" pitchFamily="34" charset="0"/>
              </a:rPr>
              <a:t>Uznáva sa 6 dimenzií, ktoré tvoria kvalitu zdravotnej </a:t>
            </a:r>
            <a:r>
              <a:rPr lang="sk-SK" dirty="0">
                <a:solidFill>
                  <a:srgbClr val="000000"/>
                </a:solidFill>
                <a:latin typeface="Calibri" panose="020F0502020204030204" pitchFamily="34" charset="0"/>
              </a:rPr>
              <a:t>starostlivosti:</a:t>
            </a:r>
          </a:p>
          <a:p>
            <a:r>
              <a:rPr lang="sk-SK" dirty="0">
                <a:solidFill>
                  <a:srgbClr val="7030A0"/>
                </a:solidFill>
                <a:latin typeface="Calibri" panose="020F0502020204030204" pitchFamily="34" charset="0"/>
              </a:rPr>
              <a:t>1. dostupnosť, 2. spravodlivosť, 3. primeranosť, 4. spoločenská akceptovateľnosť  5. efektívnosť a 6. účinnosť. </a:t>
            </a:r>
          </a:p>
        </p:txBody>
      </p:sp>
    </p:spTree>
    <p:extLst>
      <p:ext uri="{BB962C8B-B14F-4D97-AF65-F5344CB8AC3E}">
        <p14:creationId xmlns:p14="http://schemas.microsoft.com/office/powerpoint/2010/main" val="3072807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               Záverom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>
                <a:latin typeface="Calibri" panose="020F0502020204030204" pitchFamily="34" charset="0"/>
              </a:rPr>
              <a:t>Nároky na zdravotnú starostlivosť systematicky rastú (starnutie populácie, chorobnosť mladej generácie). </a:t>
            </a:r>
          </a:p>
          <a:p>
            <a:r>
              <a:rPr lang="sk-SK" dirty="0">
                <a:latin typeface="Calibri" panose="020F0502020204030204" pitchFamily="34" charset="0"/>
              </a:rPr>
              <a:t>Rastie náročnosť modernej medicíny na technológie a teda na zdroje a kvalifikovaných ľudí. </a:t>
            </a:r>
          </a:p>
          <a:p>
            <a:r>
              <a:rPr lang="sk-SK" dirty="0">
                <a:solidFill>
                  <a:srgbClr val="7030A0"/>
                </a:solidFill>
                <a:latin typeface="Calibri" panose="020F0502020204030204" pitchFamily="34" charset="0"/>
              </a:rPr>
              <a:t>Problematika kvality zdravotnej starostlivosti úzko súvisí s otázkou ovplyvňovania kvality života ako podmienky lepšieho uplatnenia, možnosti prežiť plnohodnotný život a teda mať rovnaké šance. </a:t>
            </a:r>
          </a:p>
          <a:p>
            <a:r>
              <a:rPr lang="sk-SK" dirty="0">
                <a:latin typeface="Calibri" panose="020F0502020204030204" pitchFamily="34" charset="0"/>
              </a:rPr>
              <a:t>Ovplyvňovanie kvality života sa v súčasnosti pokladá v zdravotníctve za potrebné a nevyhnutné, ale nie za štandardné. </a:t>
            </a:r>
          </a:p>
        </p:txBody>
      </p:sp>
    </p:spTree>
    <p:extLst>
      <p:ext uri="{BB962C8B-B14F-4D97-AF65-F5344CB8AC3E}">
        <p14:creationId xmlns:p14="http://schemas.microsoft.com/office/powerpoint/2010/main" val="3655414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Ďakujem za pozornosť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0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/>
          </a:bodyPr>
          <a:lstStyle/>
          <a:p>
            <a:r>
              <a:rPr lang="sk-SK" dirty="0">
                <a:latin typeface="Calibri" panose="020F0502020204030204" pitchFamily="34" charset="0"/>
              </a:rPr>
              <a:t>Problém kvality života má ontologickú a  i gnozeologickú rovinu. </a:t>
            </a:r>
          </a:p>
          <a:p>
            <a:r>
              <a:rPr lang="sk-SK" dirty="0">
                <a:solidFill>
                  <a:srgbClr val="7030A0"/>
                </a:solidFill>
                <a:latin typeface="Calibri" panose="020F0502020204030204" pitchFamily="34" charset="0"/>
              </a:rPr>
              <a:t>Ontologické</a:t>
            </a:r>
            <a:r>
              <a:rPr lang="sk-SK" dirty="0">
                <a:latin typeface="Calibri" panose="020F0502020204030204" pitchFamily="34" charset="0"/>
              </a:rPr>
              <a:t> otázky sa viažu sa na existenciu ako takú - potrebu zachovania ľudského života ako spoločenskej hodnoty. </a:t>
            </a:r>
          </a:p>
          <a:p>
            <a:r>
              <a:rPr lang="sk-SK" dirty="0">
                <a:solidFill>
                  <a:srgbClr val="7030A0"/>
                </a:solidFill>
                <a:latin typeface="Calibri" panose="020F0502020204030204" pitchFamily="34" charset="0"/>
              </a:rPr>
              <a:t>Gnozeologické </a:t>
            </a:r>
            <a:r>
              <a:rPr lang="sk-SK" dirty="0">
                <a:solidFill>
                  <a:srgbClr val="09040C"/>
                </a:solidFill>
                <a:latin typeface="Calibri" panose="020F0502020204030204" pitchFamily="34" charset="0"/>
              </a:rPr>
              <a:t>sa</a:t>
            </a:r>
            <a:r>
              <a:rPr lang="sk-SK" dirty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sk-SK" dirty="0">
                <a:latin typeface="Calibri" panose="020F0502020204030204" pitchFamily="34" charset="0"/>
              </a:rPr>
              <a:t>odvíjajú sa od komplexných znalostí o človeku, jeho fyzickom a duševnom zdraví ale aj od možnosti znalosti implementovať v procese zabezpečenia alebo prinavrátenia zdravia. To však často závisí  od kultúrnych a spoločenských atribútov a od spoločenskej hodnoty ľudského života.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       </a:t>
            </a:r>
            <a:r>
              <a:rPr lang="sk-SK" sz="3600" dirty="0"/>
              <a:t>Filozofia a problém kvality života</a:t>
            </a:r>
          </a:p>
        </p:txBody>
      </p:sp>
    </p:spTree>
    <p:extLst>
      <p:ext uri="{BB962C8B-B14F-4D97-AF65-F5344CB8AC3E}">
        <p14:creationId xmlns:p14="http://schemas.microsoft.com/office/powerpoint/2010/main" val="35625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cs-CZ" b="0" dirty="0">
                <a:effectLst/>
                <a:latin typeface="Calibri" panose="020F0502020204030204" pitchFamily="34" charset="0"/>
              </a:rPr>
              <a:t> </a:t>
            </a:r>
            <a:r>
              <a:rPr lang="cs-CZ" sz="4000" b="0" dirty="0" err="1">
                <a:effectLst/>
              </a:rPr>
              <a:t>Zdravie</a:t>
            </a:r>
            <a:r>
              <a:rPr lang="cs-CZ" sz="4000" b="0" dirty="0">
                <a:effectLst/>
              </a:rPr>
              <a:t> a hodnota </a:t>
            </a:r>
            <a:r>
              <a:rPr lang="cs-CZ" sz="4000" b="0" dirty="0" err="1">
                <a:effectLst/>
              </a:rPr>
              <a:t>ľudského</a:t>
            </a:r>
            <a:r>
              <a:rPr lang="cs-CZ" sz="4000" b="0" dirty="0">
                <a:effectLst/>
              </a:rPr>
              <a:t> života</a:t>
            </a:r>
            <a:r>
              <a:rPr lang="cs-CZ" sz="4000" b="0" dirty="0">
                <a:solidFill>
                  <a:srgbClr val="000000"/>
                </a:solidFill>
                <a:effectLst/>
              </a:rPr>
              <a:t> </a:t>
            </a:r>
            <a:r>
              <a:rPr lang="cs-CZ" sz="4000" dirty="0">
                <a:solidFill>
                  <a:srgbClr val="000000"/>
                </a:solidFill>
                <a:effectLst/>
              </a:rPr>
              <a:t> 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 lnSpcReduction="10000"/>
          </a:bodyPr>
          <a:lstStyle/>
          <a:p>
            <a:r>
              <a:rPr lang="sk-SK" dirty="0">
                <a:latin typeface="Calibri" panose="020F0502020204030204" pitchFamily="34" charset="0"/>
              </a:rPr>
              <a:t>Hodnota ľudského života – či a akú má človek hodnotu pre spoločnosť. </a:t>
            </a:r>
          </a:p>
          <a:p>
            <a:r>
              <a:rPr lang="sk-SK" dirty="0">
                <a:latin typeface="Calibri" panose="020F0502020204030204" pitchFamily="34" charset="0"/>
              </a:rPr>
              <a:t>Ak ľudský život hodnotu má, premieta sa to  do procesu zabezpečovania určitej kvality života a prežívania v konkrétnom štáte. </a:t>
            </a:r>
          </a:p>
          <a:p>
            <a:r>
              <a:rPr lang="sk-SK" b="1" i="1" dirty="0">
                <a:solidFill>
                  <a:srgbClr val="7030A0"/>
                </a:solidFill>
                <a:latin typeface="Calibri" panose="020F0502020204030204" pitchFamily="34" charset="0"/>
              </a:rPr>
              <a:t>Zdravie</a:t>
            </a:r>
            <a:r>
              <a:rPr lang="sk-SK" b="1" dirty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sk-SK" dirty="0">
                <a:latin typeface="Calibri" panose="020F0502020204030204" pitchFamily="34" charset="0"/>
              </a:rPr>
              <a:t>- určujúci atribút kvality života a životnej pohody;</a:t>
            </a:r>
          </a:p>
          <a:p>
            <a:r>
              <a:rPr lang="sk-SK" dirty="0">
                <a:latin typeface="Calibri" panose="020F0502020204030204" pitchFamily="34" charset="0"/>
              </a:rPr>
              <a:t>            - predstavuje funkčnú i </a:t>
            </a:r>
            <a:r>
              <a:rPr lang="sk-SK" dirty="0" err="1">
                <a:latin typeface="Calibri" panose="020F0502020204030204" pitchFamily="34" charset="0"/>
              </a:rPr>
              <a:t>inštumentálnu</a:t>
            </a:r>
            <a:r>
              <a:rPr lang="sk-SK" dirty="0">
                <a:latin typeface="Calibri" panose="020F0502020204030204" pitchFamily="34" charset="0"/>
              </a:rPr>
              <a:t> hodnotu podmienenú existenciou a presadzovaním sa humánnych charakteristík. </a:t>
            </a:r>
            <a:endParaRPr lang="cs-CZ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  Z</a:t>
            </a:r>
            <a:r>
              <a:rPr lang="cs-CZ" sz="41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dravotná </a:t>
            </a:r>
            <a:r>
              <a:rPr lang="cs-CZ" sz="4100" b="1" kern="1200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starostlivosť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/>
          </a:bodyPr>
          <a:lstStyle/>
          <a:p>
            <a:r>
              <a:rPr lang="sk-SK" dirty="0">
                <a:latin typeface="Calibri" panose="020F0502020204030204" pitchFamily="34" charset="0"/>
              </a:rPr>
              <a:t>Legislatíva krajín EÚ - právo na zdravotnú starostlivosť (právo na ochranu zdravia) má podobu ústavného práva. </a:t>
            </a:r>
          </a:p>
          <a:p>
            <a:r>
              <a:rPr lang="sk-SK" dirty="0">
                <a:latin typeface="Calibri" panose="020F0502020204030204" pitchFamily="34" charset="0"/>
              </a:rPr>
              <a:t>Ide o „rozšírenie“ základných ľudských práv a slobôd? </a:t>
            </a:r>
          </a:p>
          <a:p>
            <a:r>
              <a:rPr lang="sk-SK" dirty="0">
                <a:solidFill>
                  <a:srgbClr val="7030A0"/>
                </a:solidFill>
                <a:latin typeface="Calibri" panose="020F0502020204030204" pitchFamily="34" charset="0"/>
              </a:rPr>
              <a:t>Sociálny systém zdravotnej starostlivosti</a:t>
            </a:r>
            <a:r>
              <a:rPr lang="sk-SK" dirty="0">
                <a:latin typeface="Calibri" panose="020F0502020204030204" pitchFamily="34" charset="0"/>
              </a:rPr>
              <a:t> - potreba vytvoriť a riadiť - na úrovni štátu - taký systém, aby občania mali možnosť toto právo aj reálne využívať.</a:t>
            </a:r>
          </a:p>
          <a:p>
            <a:r>
              <a:rPr lang="sk-SK" dirty="0">
                <a:latin typeface="Calibri" panose="020F0502020204030204" pitchFamily="34" charset="0"/>
              </a:rPr>
              <a:t>Potreba akceptovať hodnoty ako sú - blaho pacienta, autonómnosť jednotlivca, spravodlivosť, rovnosť. </a:t>
            </a:r>
          </a:p>
          <a:p>
            <a:r>
              <a:rPr lang="sk-SK" dirty="0">
                <a:latin typeface="Calibri" panose="020F0502020204030204" pitchFamily="34" charset="0"/>
              </a:rPr>
              <a:t>Posudzovanie morálnych charakteristík v procese starostlivosti o zdravie občanov i jednotlivcov.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   Sociálny systém </a:t>
            </a:r>
            <a:r>
              <a:rPr lang="cs-CZ" dirty="0" err="1"/>
              <a:t>zdravotnej</a:t>
            </a:r>
            <a:r>
              <a:rPr lang="cs-CZ" dirty="0"/>
              <a:t>      </a:t>
            </a:r>
            <a:br>
              <a:rPr lang="cs-CZ" dirty="0"/>
            </a:br>
            <a:r>
              <a:rPr lang="cs-CZ" dirty="0"/>
              <a:t>            starostlivosti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lnSpcReduction="10000"/>
          </a:bodyPr>
          <a:lstStyle/>
          <a:p>
            <a:r>
              <a:rPr lang="sk-SK" b="1" dirty="0">
                <a:solidFill>
                  <a:srgbClr val="7030A0"/>
                </a:solidFill>
                <a:latin typeface="Calibri" panose="020F0502020204030204" pitchFamily="34" charset="0"/>
              </a:rPr>
              <a:t>Idey</a:t>
            </a:r>
            <a:r>
              <a:rPr lang="sk-SK" dirty="0">
                <a:latin typeface="Calibri" panose="020F0502020204030204" pitchFamily="34" charset="0"/>
              </a:rPr>
              <a:t> - poskytnúť rovnaké šance všetkým, </a:t>
            </a:r>
          </a:p>
          <a:p>
            <a:r>
              <a:rPr lang="sk-SK" dirty="0">
                <a:latin typeface="Calibri" panose="020F0502020204030204" pitchFamily="34" charset="0"/>
              </a:rPr>
              <a:t>          všetci sú si rovní bez ohľadu na vek, postavenie, sociálny status či zdravotné postihnutie. </a:t>
            </a:r>
          </a:p>
          <a:p>
            <a:r>
              <a:rPr lang="sk-SK" dirty="0">
                <a:latin typeface="Calibri" panose="020F0502020204030204" pitchFamily="34" charset="0"/>
              </a:rPr>
              <a:t>          všetci majú mať možnosť využívať rovnaké zdroje a mať úžitok z toho, že takýto systém funguje. </a:t>
            </a:r>
          </a:p>
          <a:p>
            <a:r>
              <a:rPr lang="sk-SK" dirty="0">
                <a:latin typeface="Calibri" panose="020F0502020204030204" pitchFamily="34" charset="0"/>
              </a:rPr>
              <a:t>Potreba </a:t>
            </a:r>
            <a:r>
              <a:rPr lang="sk-SK" b="1" dirty="0">
                <a:solidFill>
                  <a:srgbClr val="7030A0"/>
                </a:solidFill>
                <a:latin typeface="Calibri" panose="020F0502020204030204" pitchFamily="34" charset="0"/>
              </a:rPr>
              <a:t>z ekonomického hľadiska </a:t>
            </a:r>
            <a:r>
              <a:rPr lang="sk-SK" dirty="0">
                <a:latin typeface="Calibri" panose="020F0502020204030204" pitchFamily="34" charset="0"/>
              </a:rPr>
              <a:t>nastaviť </a:t>
            </a:r>
          </a:p>
          <a:p>
            <a:r>
              <a:rPr lang="sk-SK" dirty="0">
                <a:latin typeface="Calibri" panose="020F0502020204030204" pitchFamily="34" charset="0"/>
              </a:rPr>
              <a:t>          - ako má systém na poskytovanie zdravotnej starostlivosti fungovať, </a:t>
            </a:r>
          </a:p>
          <a:p>
            <a:r>
              <a:rPr lang="sk-SK" dirty="0">
                <a:latin typeface="Calibri" panose="020F0502020204030204" pitchFamily="34" charset="0"/>
              </a:rPr>
              <a:t>         - ako a z akých zdrojov ho financovať, </a:t>
            </a:r>
          </a:p>
          <a:p>
            <a:r>
              <a:rPr lang="sk-SK" dirty="0">
                <a:latin typeface="Calibri" panose="020F0502020204030204" pitchFamily="34" charset="0"/>
              </a:rPr>
              <a:t>         - ako nastaviť procesy tak, aby bolo možné právo na zdravotnú starostlivosť aj reálne využívať.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481328"/>
            <a:ext cx="8568952" cy="4900000"/>
          </a:xfrm>
        </p:spPr>
        <p:txBody>
          <a:bodyPr>
            <a:noAutofit/>
          </a:bodyPr>
          <a:lstStyle/>
          <a:p>
            <a:pPr marL="566928" lvl="0" indent="-457200">
              <a:buFont typeface="+mj-lt"/>
              <a:buAutoNum type="arabicPeriod"/>
            </a:pPr>
            <a:r>
              <a:rPr lang="sk-SK" sz="2200" dirty="0">
                <a:latin typeface="Calibri" panose="020F0502020204030204" pitchFamily="34" charset="0"/>
              </a:rPr>
              <a:t>Či je v systéme dostatok zdrojov - nielen objem finančných prostriedkov ale aj ľudia, ich kvalifikácia a ich možnosti znalosti využívať v procesoch prevencie a liečby. </a:t>
            </a:r>
            <a:r>
              <a:rPr lang="sk-SK" sz="2200" dirty="0">
                <a:solidFill>
                  <a:srgbClr val="7030A0"/>
                </a:solidFill>
                <a:latin typeface="Calibri" panose="020F0502020204030204" pitchFamily="34" charset="0"/>
              </a:rPr>
              <a:t>Sledovaným faktorom je efektivita vynakladaných zdrojov</a:t>
            </a:r>
            <a:r>
              <a:rPr lang="sk-SK" sz="2200" dirty="0">
                <a:latin typeface="Calibri" panose="020F0502020204030204" pitchFamily="34" charset="0"/>
              </a:rPr>
              <a:t>. </a:t>
            </a:r>
          </a:p>
          <a:p>
            <a:pPr marL="566928" lvl="0" indent="-457200">
              <a:buFont typeface="+mj-lt"/>
              <a:buAutoNum type="arabicPeriod"/>
            </a:pPr>
            <a:r>
              <a:rPr lang="sk-SK" sz="2200" dirty="0">
                <a:latin typeface="Calibri" panose="020F0502020204030204" pitchFamily="34" charset="0"/>
              </a:rPr>
              <a:t>Aké zdroje a v akom objeme sú vynakladané  na zdravotnú starostlivosť – starostlivosť o pacienta - a koľko na zabezpečenie a administráciu zdravotnej starostlivosti. </a:t>
            </a:r>
            <a:r>
              <a:rPr lang="sk-SK" sz="2200" dirty="0">
                <a:solidFill>
                  <a:srgbClr val="7030A0"/>
                </a:solidFill>
                <a:latin typeface="Calibri" panose="020F0502020204030204" pitchFamily="34" charset="0"/>
              </a:rPr>
              <a:t>Sledovaným faktorom sú náklady na zdravotnú starostlivosť.   </a:t>
            </a:r>
          </a:p>
          <a:p>
            <a:pPr marL="566928" lvl="0" indent="-457200">
              <a:buFont typeface="+mj-lt"/>
              <a:buAutoNum type="arabicPeriod"/>
            </a:pPr>
            <a:r>
              <a:rPr lang="sk-SK" sz="2200" dirty="0">
                <a:latin typeface="Calibri" panose="020F0502020204030204" pitchFamily="34" charset="0"/>
              </a:rPr>
              <a:t>Ako je systém manažovaný a či sú kontrolné mechanizmy - legislatívne a morálne - nastavené tak, aby zabezpečovali kvalitu zdravotnej </a:t>
            </a:r>
            <a:r>
              <a:rPr lang="sk-SK" sz="2400" dirty="0">
                <a:latin typeface="Calibri" panose="020F0502020204030204" pitchFamily="34" charset="0"/>
              </a:rPr>
              <a:t>starostlivosti. </a:t>
            </a:r>
            <a:r>
              <a:rPr lang="sk-SK" sz="2400" dirty="0">
                <a:solidFill>
                  <a:srgbClr val="7030A0"/>
                </a:solidFill>
                <a:latin typeface="Calibri" panose="020F0502020204030204" pitchFamily="34" charset="0"/>
              </a:rPr>
              <a:t>Sledovaný faktor efektivita vynakladaných zdrojov vo vzťahu k efektivite zdravotnej starostlivosti a vo vzťahu k rastu kvality života v štáte (monitoring chorobnosti a vek úmrtia).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         </a:t>
            </a:r>
            <a:r>
              <a:rPr lang="cs-CZ" dirty="0" err="1"/>
              <a:t>Čo</a:t>
            </a:r>
            <a:r>
              <a:rPr lang="cs-CZ" dirty="0"/>
              <a:t> rozhoduje o </a:t>
            </a:r>
            <a:r>
              <a:rPr lang="cs-CZ" dirty="0" err="1"/>
              <a:t>kvalite</a:t>
            </a:r>
            <a:r>
              <a:rPr lang="cs-CZ" dirty="0"/>
              <a:t>   </a:t>
            </a:r>
            <a:br>
              <a:rPr lang="cs-CZ" dirty="0"/>
            </a:br>
            <a:r>
              <a:rPr lang="cs-CZ" dirty="0"/>
              <a:t>      </a:t>
            </a:r>
            <a:r>
              <a:rPr lang="cs-CZ" dirty="0" err="1"/>
              <a:t>zdravotnej</a:t>
            </a:r>
            <a:r>
              <a:rPr lang="cs-CZ" dirty="0"/>
              <a:t> starostlivosti?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53884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800" dirty="0">
                <a:effectLst/>
              </a:rPr>
              <a:t>Stabilný a kvalitný zdravotný systém prispieva  k ekonomickému rozvoju a blahobytu </a:t>
            </a:r>
            <a:endParaRPr lang="cs-CZ" sz="2800" dirty="0"/>
          </a:p>
        </p:txBody>
      </p:sp>
      <p:pic>
        <p:nvPicPr>
          <p:cNvPr id="4" name="Picture 1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897" y="1481138"/>
            <a:ext cx="4534206" cy="4525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Kvalita zdravotnej starostlivosti 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Ppriama</a:t>
            </a:r>
            <a:r>
              <a:rPr lang="sk-SK" dirty="0"/>
              <a:t> úmera medzi kvalitou života a systémom zdravotnej starostlivosti.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dirty="0" err="1">
                <a:latin typeface="Calibri" panose="020F0502020204030204" pitchFamily="34" charset="0"/>
              </a:rPr>
              <a:t>Zdravie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</a:rPr>
              <a:t>ako</a:t>
            </a:r>
            <a:r>
              <a:rPr lang="cs-CZ" dirty="0">
                <a:latin typeface="Calibri" panose="020F0502020204030204" pitchFamily="34" charset="0"/>
              </a:rPr>
              <a:t> základný </a:t>
            </a:r>
            <a:r>
              <a:rPr lang="cs-CZ" dirty="0" err="1">
                <a:latin typeface="Calibri" panose="020F0502020204030204" pitchFamily="34" charset="0"/>
              </a:rPr>
              <a:t>predpoklad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</a:rPr>
              <a:t>viesť</a:t>
            </a:r>
            <a:r>
              <a:rPr lang="cs-CZ" dirty="0">
                <a:latin typeface="Calibri" panose="020F0502020204030204" pitchFamily="34" charset="0"/>
              </a:rPr>
              <a:t> plnohodnotný a dobrý život </a:t>
            </a:r>
          </a:p>
          <a:p>
            <a:r>
              <a:rPr lang="sk-SK" dirty="0"/>
              <a:t>Filozofia - aký život je možné považovať za dobrý?  Plnohodnotný život, ktorý môže žiť človek podľa svojich predstáv – individualizácia kritérií </a:t>
            </a:r>
          </a:p>
          <a:p>
            <a:r>
              <a:rPr lang="sk-SK" dirty="0">
                <a:solidFill>
                  <a:srgbClr val="7030A0"/>
                </a:solidFill>
                <a:latin typeface="Calibri" panose="020F0502020204030204" pitchFamily="34" charset="0"/>
              </a:rPr>
              <a:t>Štatistiky – priemerná </a:t>
            </a:r>
            <a:r>
              <a:rPr lang="sk-SK" dirty="0" err="1">
                <a:solidFill>
                  <a:srgbClr val="7030A0"/>
                </a:solidFill>
                <a:latin typeface="Calibri" panose="020F0502020204030204" pitchFamily="34" charset="0"/>
              </a:rPr>
              <a:t>úmrtonosť</a:t>
            </a:r>
            <a:r>
              <a:rPr lang="sk-SK" dirty="0">
                <a:solidFill>
                  <a:srgbClr val="7030A0"/>
                </a:solidFill>
                <a:latin typeface="Calibri" panose="020F0502020204030204" pitchFamily="34" charset="0"/>
              </a:rPr>
              <a:t>, chorobnosť obyvateľstva ale aj priemerná dĺžka zdravého života </a:t>
            </a:r>
            <a:r>
              <a:rPr lang="sk-SK" dirty="0">
                <a:latin typeface="Calibri" panose="020F0502020204030204" pitchFamily="34" charset="0"/>
              </a:rPr>
              <a:t>   </a:t>
            </a: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2232248" cy="2074242"/>
          </a:xfrm>
        </p:spPr>
        <p:txBody>
          <a:bodyPr>
            <a:normAutofit/>
          </a:bodyPr>
          <a:lstStyle/>
          <a:p>
            <a:r>
              <a:rPr lang="sk-SK" sz="2400" dirty="0">
                <a:effectLst/>
                <a:latin typeface="Calibri" panose="020F0502020204030204" pitchFamily="34" charset="0"/>
              </a:rPr>
              <a:t>Prvky zabezpečovania kvality zdravotnej starostlivosti </a:t>
            </a:r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4" name="Picture 1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20" y="1196752"/>
            <a:ext cx="6240988" cy="56612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B9767C2-CEBA-44D9-8CE9-AB64B255A9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na téma brainstormingu</Template>
  <TotalTime>0</TotalTime>
  <Words>214</Words>
  <Application>Microsoft Office PowerPoint</Application>
  <PresentationFormat>Předvádění na obrazovce (4:3)</PresentationFormat>
  <Paragraphs>63</Paragraphs>
  <Slides>13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Calibri</vt:lpstr>
      <vt:lpstr>Lucida Sans Unicode</vt:lpstr>
      <vt:lpstr>Verdana</vt:lpstr>
      <vt:lpstr>Wingdings 2</vt:lpstr>
      <vt:lpstr>Wingdings 3</vt:lpstr>
      <vt:lpstr>Shluk</vt:lpstr>
      <vt:lpstr>Kvalita života ako filozofický a ekonomický problém  </vt:lpstr>
      <vt:lpstr>       Filozofia a problém kvality života</vt:lpstr>
      <vt:lpstr> Zdravie a hodnota ľudského života  </vt:lpstr>
      <vt:lpstr>  Zdravotná starostlivosť</vt:lpstr>
      <vt:lpstr>   Sociálny systém zdravotnej                   starostlivosti</vt:lpstr>
      <vt:lpstr>         Čo rozhoduje o kvalite          zdravotnej starostlivosti? </vt:lpstr>
      <vt:lpstr>Stabilný a kvalitný zdravotný systém prispieva  k ekonomickému rozvoju a blahobytu </vt:lpstr>
      <vt:lpstr>Kvalita zdravotnej starostlivosti </vt:lpstr>
      <vt:lpstr>Prvky zabezpečovania kvality zdravotnej starostlivosti </vt:lpstr>
      <vt:lpstr>Kvalita života – kvalita zdravotnej starostlivosti</vt:lpstr>
      <vt:lpstr>      Dimenzie kvality ZZ</vt:lpstr>
      <vt:lpstr>               Záverom</vt:lpstr>
      <vt:lpstr>Ďakujem za pozornosť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2016-06-03T15:47:49Z</dcterms:created>
  <dcterms:modified xsi:type="dcterms:W3CDTF">2016-06-05T16:55:58Z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