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8" r:id="rId3"/>
    <p:sldId id="261" r:id="rId4"/>
    <p:sldId id="262" r:id="rId5"/>
    <p:sldId id="279" r:id="rId6"/>
    <p:sldId id="274" r:id="rId7"/>
    <p:sldId id="292" r:id="rId8"/>
    <p:sldId id="280" r:id="rId9"/>
    <p:sldId id="293" r:id="rId10"/>
    <p:sldId id="294" r:id="rId11"/>
    <p:sldId id="295" r:id="rId12"/>
    <p:sldId id="296" r:id="rId13"/>
    <p:sldId id="297" r:id="rId14"/>
    <p:sldId id="266" r:id="rId15"/>
  </p:sldIdLst>
  <p:sldSz cx="9144000" cy="6858000" type="screen4x3"/>
  <p:notesSz cx="6805613" cy="99393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75" autoAdjust="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AE5BB-2692-467B-95FB-B4ECB228FBF0}" type="datetimeFigureOut">
              <a:rPr lang="sk-SK" smtClean="0"/>
              <a:pPr/>
              <a:t>14. 6. 2016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7E586-4C8E-44CC-B774-642DC765880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891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F422D-431A-4F0C-AF8F-B20F40B263B1}" type="datetimeFigureOut">
              <a:rPr lang="sk-SK" smtClean="0"/>
              <a:pPr/>
              <a:t>14. 6. 2016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79E90-0BCC-4F04-AF2F-A52C066D87F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458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79E90-0BCC-4F04-AF2F-A52C066D87F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467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79E90-0BCC-4F04-AF2F-A52C066D87FB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203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4836-A791-4ADA-9C31-E453760E005A}" type="datetimeFigureOut">
              <a:rPr lang="sk-SK" smtClean="0"/>
              <a:pPr/>
              <a:t>14. 6. 2016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BCD2-2436-496A-BE1D-41AFE9D91D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4836-A791-4ADA-9C31-E453760E005A}" type="datetimeFigureOut">
              <a:rPr lang="sk-SK" smtClean="0"/>
              <a:pPr/>
              <a:t>14. 6. 2016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BCD2-2436-496A-BE1D-41AFE9D91D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4836-A791-4ADA-9C31-E453760E005A}" type="datetimeFigureOut">
              <a:rPr lang="sk-SK" smtClean="0"/>
              <a:pPr/>
              <a:t>14. 6. 2016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BCD2-2436-496A-BE1D-41AFE9D91D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 smtClean="0"/>
              <a:t>25. 7. 2012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38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 smtClean="0"/>
              <a:t>25. 7. 2012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10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1128" y="1666122"/>
            <a:ext cx="6997072" cy="73738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/>
            </a:lvl1pPr>
          </a:lstStyle>
          <a:p>
            <a:r>
              <a:rPr lang="cs-CZ" dirty="0" smtClean="0"/>
              <a:t>Vložte názov prednášky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0500" y="2403502"/>
            <a:ext cx="6997072" cy="723284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podnapis prednášky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61128" y="3918284"/>
            <a:ext cx="6997700" cy="7905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cs-CZ" dirty="0" smtClean="0"/>
              <a:t>Titl. Meno Priezvisko, Titl.</a:t>
            </a:r>
            <a:endParaRPr lang="en-US" dirty="0"/>
          </a:p>
        </p:txBody>
      </p:sp>
      <p:pic>
        <p:nvPicPr>
          <p:cNvPr id="1027" name="Picture 3" descr="F:\1232822_10201342697466930_1832663925_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04" y="6079884"/>
            <a:ext cx="2977200" cy="652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041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 smtClean="0"/>
              <a:t>25. 7. 2012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 hasCustomPrompt="1"/>
          </p:nvPr>
        </p:nvSpPr>
        <p:spPr>
          <a:xfrm>
            <a:off x="1461129" y="1549400"/>
            <a:ext cx="7225672" cy="4200525"/>
          </a:xfrm>
        </p:spPr>
        <p:txBody>
          <a:bodyPr/>
          <a:lstStyle/>
          <a:p>
            <a:r>
              <a:rPr lang="en-US" dirty="0" smtClean="0"/>
              <a:t>Graf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/>
            </a:lvl1pPr>
          </a:lstStyle>
          <a:p>
            <a:r>
              <a:rPr lang="cs-CZ" dirty="0" smtClean="0"/>
              <a:t>Vložte názov grafu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 baseline="0"/>
            </a:lvl1pPr>
          </a:lstStyle>
          <a:p>
            <a:r>
              <a:rPr lang="cs-CZ" dirty="0" smtClean="0"/>
              <a:t>Vložte názov tabuľky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 smtClean="0"/>
              <a:t>25. 7. 2012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1447472" y="1543050"/>
            <a:ext cx="7239327" cy="4260850"/>
          </a:xfrm>
        </p:spPr>
        <p:txBody>
          <a:bodyPr/>
          <a:lstStyle/>
          <a:p>
            <a:r>
              <a:rPr lang="sk-SK" smtClean="0"/>
              <a:t>Ak chcete pridať tabuľku, kliknite na ikonu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 smtClean="0"/>
              <a:t>25. 7. 2012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54301" y="1509016"/>
            <a:ext cx="3632338" cy="4526659"/>
          </a:xfrm>
        </p:spPr>
        <p:txBody>
          <a:bodyPr l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30020" y="1509016"/>
            <a:ext cx="3456780" cy="452665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21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/>
            </a:lvl1pPr>
          </a:lstStyle>
          <a:p>
            <a:r>
              <a:rPr lang="cs-CZ" smtClean="0"/>
              <a:t>Vložte nadpis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 smtClean="0"/>
              <a:t>25. 7. 2012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54301" y="1557338"/>
            <a:ext cx="7232499" cy="4368800"/>
          </a:xfrm>
        </p:spPr>
        <p:txBody>
          <a:bodyPr l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11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 smtClean="0"/>
              <a:t>25. 7. 2012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61128" y="1563688"/>
            <a:ext cx="3523095" cy="4403725"/>
          </a:xfrm>
        </p:spPr>
        <p:txBody>
          <a:bodyPr l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154915" y="1563688"/>
            <a:ext cx="3531885" cy="4403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416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4836-A791-4ADA-9C31-E453760E005A}" type="datetimeFigureOut">
              <a:rPr lang="sk-SK" smtClean="0"/>
              <a:pPr/>
              <a:t>14. 6. 2016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BCD2-2436-496A-BE1D-41AFE9D91D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1128" y="5050843"/>
            <a:ext cx="7225671" cy="500424"/>
          </a:xfrm>
        </p:spPr>
        <p:txBody>
          <a:bodyPr lIns="0" rIns="0" anchor="b" anchorCtr="0">
            <a:normAutofit/>
          </a:bodyPr>
          <a:lstStyle>
            <a:lvl1pPr algn="l">
              <a:defRPr sz="2000" b="1"/>
            </a:lvl1pPr>
          </a:lstStyle>
          <a:p>
            <a:r>
              <a:rPr lang="cs-CZ" dirty="0" smtClean="0"/>
              <a:t>Názov obrázku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 smtClean="0"/>
              <a:t>25. 7. 2012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61128" y="5551267"/>
            <a:ext cx="7225671" cy="391952"/>
          </a:xfrm>
        </p:spPr>
        <p:txBody>
          <a:bodyPr lIns="0" tIns="0" rIns="0" anchor="t" anchorCtr="0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Podnadpis</a:t>
            </a:r>
            <a:r>
              <a:rPr lang="en-US" dirty="0" smtClean="0"/>
              <a:t> </a:t>
            </a:r>
            <a:r>
              <a:rPr lang="en-US" dirty="0" err="1" smtClean="0"/>
              <a:t>obrázku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409688"/>
            <a:ext cx="8229600" cy="4260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4154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4836-A791-4ADA-9C31-E453760E005A}" type="datetimeFigureOut">
              <a:rPr lang="sk-SK" smtClean="0"/>
              <a:pPr/>
              <a:t>14. 6. 2016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BCD2-2436-496A-BE1D-41AFE9D91D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4836-A791-4ADA-9C31-E453760E005A}" type="datetimeFigureOut">
              <a:rPr lang="sk-SK" smtClean="0"/>
              <a:pPr/>
              <a:t>14. 6. 2016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BCD2-2436-496A-BE1D-41AFE9D91D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4836-A791-4ADA-9C31-E453760E005A}" type="datetimeFigureOut">
              <a:rPr lang="sk-SK" smtClean="0"/>
              <a:pPr/>
              <a:t>14. 6. 2016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BCD2-2436-496A-BE1D-41AFE9D91D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4836-A791-4ADA-9C31-E453760E005A}" type="datetimeFigureOut">
              <a:rPr lang="sk-SK" smtClean="0"/>
              <a:pPr/>
              <a:t>14. 6. 2016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BCD2-2436-496A-BE1D-41AFE9D91D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4836-A791-4ADA-9C31-E453760E005A}" type="datetimeFigureOut">
              <a:rPr lang="sk-SK" smtClean="0"/>
              <a:pPr/>
              <a:t>14. 6. 2016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BCD2-2436-496A-BE1D-41AFE9D91D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4836-A791-4ADA-9C31-E453760E005A}" type="datetimeFigureOut">
              <a:rPr lang="sk-SK" smtClean="0"/>
              <a:pPr/>
              <a:t>14. 6. 2016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BCD2-2436-496A-BE1D-41AFE9D91D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4836-A791-4ADA-9C31-E453760E005A}" type="datetimeFigureOut">
              <a:rPr lang="sk-SK" smtClean="0"/>
              <a:pPr/>
              <a:t>14. 6. 2016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BCD2-2436-496A-BE1D-41AFE9D91D8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4836-A791-4ADA-9C31-E453760E005A}" type="datetimeFigureOut">
              <a:rPr lang="sk-SK" smtClean="0"/>
              <a:pPr/>
              <a:t>14. 6. 2016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CBCD2-2436-496A-BE1D-41AFE9D91D8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61" r:id="rId14"/>
    <p:sldLayoutId id="2147483662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sakal@stuba.sk" TargetMode="External"/><Relationship Id="rId2" Type="http://schemas.openxmlformats.org/officeDocument/2006/relationships/hyperlink" Target="mailto:lukas.jurik@stuba.sk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83427"/>
            <a:ext cx="7772400" cy="1941517"/>
          </a:xfrm>
        </p:spPr>
        <p:txBody>
          <a:bodyPr>
            <a:noAutofit/>
          </a:bodyPr>
          <a:lstStyle/>
          <a:p>
            <a:r>
              <a:rPr lang="sk-SK" sz="3200" b="1" dirty="0" smtClean="0"/>
              <a:t>Využitie </a:t>
            </a:r>
            <a:r>
              <a:rPr lang="sk-SK" sz="3200" b="1" dirty="0"/>
              <a:t>kompetenčných modelov manažérov ako cesty k udržateľnému rozvoju priemyselných podnikov</a:t>
            </a: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 smtClean="0"/>
              <a:t> </a:t>
            </a:r>
            <a:endParaRPr lang="sk-SK" sz="3200" b="1" dirty="0"/>
          </a:p>
        </p:txBody>
      </p:sp>
      <p:sp>
        <p:nvSpPr>
          <p:cNvPr id="11" name="TextovéPole 3"/>
          <p:cNvSpPr txBox="1"/>
          <p:nvPr/>
        </p:nvSpPr>
        <p:spPr>
          <a:xfrm>
            <a:off x="683568" y="2924944"/>
            <a:ext cx="77153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2400" b="1" dirty="0" smtClean="0"/>
          </a:p>
          <a:p>
            <a:pPr algn="ctr"/>
            <a:r>
              <a:rPr lang="sk-SK" sz="2400" b="1" dirty="0" smtClean="0"/>
              <a:t>Ing. Lukáš Jurík</a:t>
            </a:r>
          </a:p>
          <a:p>
            <a:pPr algn="ctr"/>
            <a:r>
              <a:rPr lang="sk-SK" sz="2400" b="1" dirty="0" smtClean="0"/>
              <a:t>Prof. Ing. Peter Sakál, CSc.</a:t>
            </a:r>
            <a:endParaRPr lang="sk-SK" sz="2400" b="1" dirty="0"/>
          </a:p>
          <a:p>
            <a:pPr algn="ctr"/>
            <a:endParaRPr lang="sk-SK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6163" y="-27384"/>
            <a:ext cx="5554952" cy="96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9144000" cy="2294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>
            <a:normAutofit/>
          </a:bodyPr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4</a:t>
            </a:r>
            <a:r>
              <a:rPr lang="sk-SK" sz="3000" dirty="0" smtClean="0">
                <a:solidFill>
                  <a:srgbClr val="FF0000"/>
                </a:solidFill>
              </a:rPr>
              <a:t> Závery </a:t>
            </a:r>
            <a:r>
              <a:rPr lang="sk-SK" sz="3000" dirty="0">
                <a:solidFill>
                  <a:srgbClr val="FF0000"/>
                </a:solidFill>
              </a:rPr>
              <a:t>z dotazníkového prieskumu USZP č. 7 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6" name="TextovéPole 2"/>
          <p:cNvSpPr txBox="1"/>
          <p:nvPr/>
        </p:nvSpPr>
        <p:spPr>
          <a:xfrm>
            <a:off x="179512" y="1124744"/>
            <a:ext cx="8712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 smtClean="0"/>
          </a:p>
          <a:p>
            <a:endParaRPr lang="sk-SK" sz="2200" b="1" dirty="0" smtClean="0">
              <a:solidFill>
                <a:srgbClr val="002060"/>
              </a:solidFill>
            </a:endParaRPr>
          </a:p>
        </p:txBody>
      </p:sp>
      <p:sp>
        <p:nvSpPr>
          <p:cNvPr id="11" name="TextovéPole 3"/>
          <p:cNvSpPr txBox="1"/>
          <p:nvPr/>
        </p:nvSpPr>
        <p:spPr>
          <a:xfrm>
            <a:off x="7956376" y="6215082"/>
            <a:ext cx="97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10/14</a:t>
            </a:r>
            <a:endParaRPr lang="sk-SK" sz="2400" dirty="0"/>
          </a:p>
        </p:txBody>
      </p:sp>
      <p:pic>
        <p:nvPicPr>
          <p:cNvPr id="3074" name="Obrázo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5" y="1581461"/>
            <a:ext cx="8562933" cy="38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899592" y="5492848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ctr">
              <a:spcAft>
                <a:spcPts val="0"/>
              </a:spcAft>
            </a:pPr>
            <a:r>
              <a:rPr lang="sk-SK" b="1" dirty="0">
                <a:latin typeface="Times New Roman" panose="02020603050405020304" pitchFamily="18" charset="0"/>
                <a:ea typeface="Calibri" panose="020F0502020204030204" pitchFamily="34" charset="0"/>
              </a:rPr>
              <a:t>Obr. </a:t>
            </a:r>
            <a:r>
              <a:rPr lang="sk-SK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5: </a:t>
            </a:r>
            <a:r>
              <a:rPr lang="sk-SK" b="1" dirty="0">
                <a:latin typeface="Times New Roman" panose="02020603050405020304" pitchFamily="18" charset="0"/>
                <a:ea typeface="Calibri" panose="020F0502020204030204" pitchFamily="34" charset="0"/>
              </a:rPr>
              <a:t>Kompetencie podporujúce UR podniku, ktoré plánujú zaradiť priemyselné podniky na Slovensku do kompetenčných modelov </a:t>
            </a:r>
            <a:endParaRPr lang="sk-SK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000" dirty="0" smtClean="0">
                <a:solidFill>
                  <a:srgbClr val="FF0000"/>
                </a:solidFill>
              </a:rPr>
              <a:t>5 Využitie </a:t>
            </a:r>
            <a:r>
              <a:rPr lang="sk-SK" sz="3000" dirty="0">
                <a:solidFill>
                  <a:srgbClr val="FF0000"/>
                </a:solidFill>
              </a:rPr>
              <a:t>kompetenčných modelov manažérov ako cesty k udržateľnému rozvoju priemyselných podnikov 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6" name="TextovéPole 2"/>
          <p:cNvSpPr txBox="1"/>
          <p:nvPr/>
        </p:nvSpPr>
        <p:spPr>
          <a:xfrm>
            <a:off x="179512" y="1124744"/>
            <a:ext cx="8712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 smtClean="0"/>
          </a:p>
          <a:p>
            <a:endParaRPr lang="sk-SK" sz="2200" b="1" dirty="0" smtClean="0">
              <a:solidFill>
                <a:srgbClr val="002060"/>
              </a:solidFill>
            </a:endParaRPr>
          </a:p>
        </p:txBody>
      </p:sp>
      <p:sp>
        <p:nvSpPr>
          <p:cNvPr id="11" name="TextovéPole 3"/>
          <p:cNvSpPr txBox="1"/>
          <p:nvPr/>
        </p:nvSpPr>
        <p:spPr>
          <a:xfrm>
            <a:off x="7956376" y="6215082"/>
            <a:ext cx="97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11/14</a:t>
            </a:r>
            <a:endParaRPr lang="sk-SK" sz="2400" dirty="0"/>
          </a:p>
        </p:txBody>
      </p:sp>
      <p:sp>
        <p:nvSpPr>
          <p:cNvPr id="9" name="TextovéPole 6"/>
          <p:cNvSpPr txBox="1"/>
          <p:nvPr/>
        </p:nvSpPr>
        <p:spPr>
          <a:xfrm>
            <a:off x="323528" y="1556792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V súčasnosti už mnohí </a:t>
            </a:r>
            <a:r>
              <a:rPr lang="sk-SK" sz="2000" dirty="0"/>
              <a:t>autori vnímajú manažéra ako základ transformačnej zmeny prispievajúcej k udržateľnosti. </a:t>
            </a:r>
            <a:endParaRPr lang="sk-SK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sk-SK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K</a:t>
            </a:r>
            <a:r>
              <a:rPr lang="sk-SK" sz="2000" dirty="0"/>
              <a:t> strategickým rozhodnutiam manažéra, </a:t>
            </a:r>
            <a:r>
              <a:rPr lang="sk-SK" sz="2000" dirty="0" smtClean="0"/>
              <a:t>prispievajúcich </a:t>
            </a:r>
            <a:r>
              <a:rPr lang="sk-SK" sz="2000" dirty="0"/>
              <a:t>k UR podniku, je potrebné, aby manažér disponoval určitými kompetenciami. </a:t>
            </a:r>
            <a:endParaRPr lang="sk-SK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sk-SK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Je potrebné, aby manažér </a:t>
            </a:r>
            <a:r>
              <a:rPr lang="sk-SK" sz="2000" dirty="0"/>
              <a:t>pri strategických rozhodnutiach bral do úvahy prospech všetkých zainteresovaných subjektov, a tiež do rozhodovacích procesov zahrnul faktory ako príroda, spoločnosť a nakoniec aj hospodársku časť. </a:t>
            </a:r>
            <a:endParaRPr lang="sk-SK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sk-SK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/>
              <a:t>M</a:t>
            </a:r>
            <a:r>
              <a:rPr lang="sk-SK" sz="2000" dirty="0" smtClean="0"/>
              <a:t>anažér</a:t>
            </a:r>
            <a:r>
              <a:rPr lang="sk-SK" sz="2000" dirty="0"/>
              <a:t>, ktorý chce vedome riešiť problémy udržateľnosti, </a:t>
            </a:r>
            <a:r>
              <a:rPr lang="sk-SK" sz="2000" dirty="0" smtClean="0"/>
              <a:t>potrebuje príslušné </a:t>
            </a:r>
            <a:r>
              <a:rPr lang="sk-SK" sz="2000" dirty="0"/>
              <a:t>vedomosti, zručnosti, schopnosti, postoje a hodnoty, ktoré tvoria kompetenčné </a:t>
            </a:r>
            <a:r>
              <a:rPr lang="sk-SK" sz="2000" dirty="0" smtClean="0"/>
              <a:t>modely podporujúce udržateľný rozvoj (vo fáze výberu, rozvoja a hodnotenia).</a:t>
            </a:r>
            <a:endParaRPr lang="sk-SK" sz="2000" dirty="0"/>
          </a:p>
          <a:p>
            <a:pPr algn="just"/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794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000" dirty="0" smtClean="0">
                <a:solidFill>
                  <a:srgbClr val="FF0000"/>
                </a:solidFill>
              </a:rPr>
              <a:t>5 Využitie </a:t>
            </a:r>
            <a:r>
              <a:rPr lang="sk-SK" sz="3000" dirty="0">
                <a:solidFill>
                  <a:srgbClr val="FF0000"/>
                </a:solidFill>
              </a:rPr>
              <a:t>kompetenčných modelov manažérov ako cesty k udržateľnému rozvoju priemyselných podnikov 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6" name="TextovéPole 2"/>
          <p:cNvSpPr txBox="1"/>
          <p:nvPr/>
        </p:nvSpPr>
        <p:spPr>
          <a:xfrm>
            <a:off x="179512" y="1124744"/>
            <a:ext cx="8712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 smtClean="0"/>
          </a:p>
          <a:p>
            <a:endParaRPr lang="sk-SK" sz="2200" b="1" dirty="0" smtClean="0">
              <a:solidFill>
                <a:srgbClr val="002060"/>
              </a:solidFill>
            </a:endParaRPr>
          </a:p>
        </p:txBody>
      </p:sp>
      <p:sp>
        <p:nvSpPr>
          <p:cNvPr id="11" name="TextovéPole 3"/>
          <p:cNvSpPr txBox="1"/>
          <p:nvPr/>
        </p:nvSpPr>
        <p:spPr>
          <a:xfrm>
            <a:off x="7956376" y="6215082"/>
            <a:ext cx="97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12/14</a:t>
            </a:r>
            <a:endParaRPr lang="sk-SK" sz="2400" dirty="0"/>
          </a:p>
        </p:txBody>
      </p:sp>
      <p:sp>
        <p:nvSpPr>
          <p:cNvPr id="9" name="TextovéPole 6"/>
          <p:cNvSpPr txBox="1"/>
          <p:nvPr/>
        </p:nvSpPr>
        <p:spPr>
          <a:xfrm>
            <a:off x="323528" y="1556792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b="1" dirty="0" smtClean="0"/>
              <a:t>V </a:t>
            </a:r>
            <a:r>
              <a:rPr lang="sk-SK" sz="2000" b="1" dirty="0"/>
              <a:t>doterajšom štúdiu problematiky, sme </a:t>
            </a:r>
            <a:r>
              <a:rPr lang="sk-SK" sz="2000" b="1" dirty="0" smtClean="0"/>
              <a:t>za </a:t>
            </a:r>
            <a:r>
              <a:rPr lang="sk-SK" sz="2000" b="1" dirty="0"/>
              <a:t>najdôležitejšie </a:t>
            </a:r>
            <a:r>
              <a:rPr lang="sk-SK" sz="2000" b="1" dirty="0" smtClean="0"/>
              <a:t>kompetencie, podporujúce </a:t>
            </a:r>
            <a:r>
              <a:rPr lang="sk-SK" sz="2000" b="1" dirty="0"/>
              <a:t>a </a:t>
            </a:r>
            <a:r>
              <a:rPr lang="sk-SK" sz="2000" b="1" dirty="0" smtClean="0"/>
              <a:t>urýchľujúce </a:t>
            </a:r>
            <a:r>
              <a:rPr lang="sk-SK" sz="2000" b="1" dirty="0"/>
              <a:t>transformačné zmeny zo súčasného stavu k udržateľnému </a:t>
            </a:r>
            <a:r>
              <a:rPr lang="sk-SK" sz="2000" b="1" dirty="0" smtClean="0"/>
              <a:t>stavu, stanovili: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k-SK" sz="2000" i="1" dirty="0"/>
              <a:t>Schopnosť tvorivého systémového myslenia a rozhodovania so zreteľom na spoločnosť, environment a </a:t>
            </a:r>
            <a:r>
              <a:rPr lang="sk-SK" sz="2000" i="1" dirty="0" smtClean="0"/>
              <a:t>ekonomiku.</a:t>
            </a:r>
            <a:endParaRPr lang="sk-SK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k-SK" sz="2000" i="1" dirty="0" smtClean="0"/>
              <a:t>Schopnosť </a:t>
            </a:r>
            <a:r>
              <a:rPr lang="sk-SK" sz="2000" i="1" dirty="0"/>
              <a:t>viesť a motivovať ľudí k udržateľnému </a:t>
            </a:r>
            <a:r>
              <a:rPr lang="sk-SK" sz="2000" i="1" dirty="0" smtClean="0"/>
              <a:t>rozvoju.</a:t>
            </a:r>
            <a:endParaRPr lang="sk-SK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k-SK" sz="2000" i="1" dirty="0"/>
              <a:t>S</a:t>
            </a:r>
            <a:r>
              <a:rPr lang="sk-SK" sz="2000" i="1" dirty="0" smtClean="0"/>
              <a:t>chopnosť </a:t>
            </a:r>
            <a:r>
              <a:rPr lang="sk-SK" sz="2000" i="1" dirty="0"/>
              <a:t>empatie, súcitu a </a:t>
            </a:r>
            <a:r>
              <a:rPr lang="sk-SK" sz="2000" i="1" dirty="0" smtClean="0"/>
              <a:t>solidarity.</a:t>
            </a:r>
            <a:endParaRPr lang="sk-SK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k-SK" sz="2000" i="1" dirty="0" smtClean="0"/>
              <a:t>Akceptovanie </a:t>
            </a:r>
            <a:r>
              <a:rPr lang="sk-SK" sz="2000" i="1" dirty="0"/>
              <a:t>záujmov a potrieb všetkých zainteresovaných </a:t>
            </a:r>
            <a:r>
              <a:rPr lang="sk-SK" sz="2000" i="1" dirty="0" smtClean="0"/>
              <a:t>subjektov.</a:t>
            </a:r>
            <a:endParaRPr lang="sk-SK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k-SK" sz="2000" i="1" dirty="0" smtClean="0"/>
              <a:t>Znalosť </a:t>
            </a:r>
            <a:r>
              <a:rPr lang="sk-SK" sz="2000" i="1" dirty="0"/>
              <a:t>o udržateľnom rozvoji/ spoločenskej </a:t>
            </a:r>
            <a:r>
              <a:rPr lang="sk-SK" sz="2000" i="1" dirty="0" smtClean="0"/>
              <a:t>zodpovednosti.</a:t>
            </a:r>
            <a:endParaRPr lang="sk-SK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k-SK" sz="2000" i="1" dirty="0" smtClean="0"/>
              <a:t>Rešpektovanie </a:t>
            </a:r>
            <a:r>
              <a:rPr lang="sk-SK" sz="2000" i="1" dirty="0"/>
              <a:t>a podpora ekologizácie všetkých činností a produktov </a:t>
            </a:r>
            <a:r>
              <a:rPr lang="sk-SK" sz="2000" i="1" dirty="0" smtClean="0"/>
              <a:t>podniku.</a:t>
            </a:r>
            <a:endParaRPr lang="sk-SK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k-SK" sz="2000" i="1" dirty="0" smtClean="0"/>
              <a:t>Schopnosť </a:t>
            </a:r>
            <a:r>
              <a:rPr lang="sk-SK" sz="2000" i="1" dirty="0"/>
              <a:t>hodnotovej orientácie pre udržateľný </a:t>
            </a:r>
            <a:r>
              <a:rPr lang="sk-SK" sz="2000" i="1" dirty="0" smtClean="0"/>
              <a:t>rozvoj.</a:t>
            </a:r>
            <a:endParaRPr lang="sk-SK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k-SK" sz="2000" i="1" dirty="0" smtClean="0"/>
              <a:t>Schopnosť </a:t>
            </a:r>
            <a:r>
              <a:rPr lang="sk-SK" sz="2000" i="1" dirty="0"/>
              <a:t>divergencie myšlienkových procesov a tvorby alternatív a vízií smerom k udržateľnému rozvoju</a:t>
            </a:r>
            <a:r>
              <a:rPr lang="sk-SK" sz="2000" i="1" dirty="0" smtClean="0"/>
              <a:t>.</a:t>
            </a:r>
            <a:endParaRPr lang="sk-SK" sz="2000" dirty="0"/>
          </a:p>
          <a:p>
            <a:pPr algn="just"/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5904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20080"/>
          </a:xfrm>
        </p:spPr>
        <p:txBody>
          <a:bodyPr>
            <a:noAutofit/>
          </a:bodyPr>
          <a:lstStyle/>
          <a:p>
            <a:pPr algn="ctr"/>
            <a:r>
              <a:rPr lang="sk-SK" sz="4800" dirty="0">
                <a:solidFill>
                  <a:srgbClr val="FF0000"/>
                </a:solidFill>
              </a:rPr>
              <a:t>6</a:t>
            </a:r>
            <a:r>
              <a:rPr lang="sk-SK" sz="4800" dirty="0" smtClean="0">
                <a:solidFill>
                  <a:srgbClr val="FF0000"/>
                </a:solidFill>
              </a:rPr>
              <a:t> Záver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1" name="TextovéPole 3"/>
          <p:cNvSpPr txBox="1"/>
          <p:nvPr/>
        </p:nvSpPr>
        <p:spPr>
          <a:xfrm>
            <a:off x="7956376" y="6215082"/>
            <a:ext cx="97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13/14</a:t>
            </a:r>
            <a:endParaRPr lang="sk-SK" sz="2400" dirty="0"/>
          </a:p>
        </p:txBody>
      </p:sp>
      <p:sp>
        <p:nvSpPr>
          <p:cNvPr id="9" name="TextovéPole 6"/>
          <p:cNvSpPr txBox="1"/>
          <p:nvPr/>
        </p:nvSpPr>
        <p:spPr>
          <a:xfrm>
            <a:off x="323528" y="1268760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dirty="0"/>
              <a:t>Príspevok mal </a:t>
            </a:r>
            <a:r>
              <a:rPr lang="sk-SK" sz="2000" dirty="0" smtClean="0"/>
              <a:t>ambíciu využiť znovu aj príležitosť konferencie „Paradigmy budúcich zmien v 21. storočí“ a </a:t>
            </a:r>
            <a:r>
              <a:rPr lang="sk-SK" sz="2000" dirty="0"/>
              <a:t>poukázať </a:t>
            </a:r>
            <a:r>
              <a:rPr lang="sk-SK" sz="2000" dirty="0" smtClean="0"/>
              <a:t>tak na </a:t>
            </a:r>
            <a:r>
              <a:rPr lang="sk-SK" sz="2000" dirty="0"/>
              <a:t>dôležitosť kompetenčného modelu manažérov </a:t>
            </a:r>
            <a:r>
              <a:rPr lang="sk-SK" sz="2000" dirty="0">
                <a:solidFill>
                  <a:srgbClr val="FF0000"/>
                </a:solidFill>
              </a:rPr>
              <a:t>priemyselných podnikov </a:t>
            </a:r>
            <a:r>
              <a:rPr lang="sk-SK" sz="2000" dirty="0"/>
              <a:t>pri budovaní a uplatňovaní princípov a kritérií udržateľného rozvoja v </a:t>
            </a:r>
            <a:r>
              <a:rPr lang="sk-SK" sz="2000" dirty="0" smtClean="0">
                <a:solidFill>
                  <a:srgbClr val="FF0000"/>
                </a:solidFill>
              </a:rPr>
              <a:t>národnom hospodárstve </a:t>
            </a:r>
            <a:r>
              <a:rPr lang="sk-SK" sz="2000" dirty="0">
                <a:solidFill>
                  <a:srgbClr val="FF0000"/>
                </a:solidFill>
              </a:rPr>
              <a:t>Slovenskej </a:t>
            </a:r>
            <a:r>
              <a:rPr lang="sk-SK" sz="2000" dirty="0" smtClean="0">
                <a:solidFill>
                  <a:srgbClr val="FF0000"/>
                </a:solidFill>
              </a:rPr>
              <a:t>republiky</a:t>
            </a:r>
            <a:r>
              <a:rPr lang="sk-SK" sz="2000" dirty="0" smtClean="0"/>
              <a:t>, pretože: </a:t>
            </a:r>
            <a:endParaRPr lang="sk-SK" sz="2000" dirty="0" smtClean="0"/>
          </a:p>
          <a:p>
            <a:pPr marL="457200" indent="-457200" algn="just">
              <a:buFont typeface="+mj-lt"/>
              <a:buAutoNum type="arabicParenR"/>
            </a:pPr>
            <a:r>
              <a:rPr lang="sk-SK" sz="2000" dirty="0" smtClean="0"/>
              <a:t>Bez </a:t>
            </a:r>
            <a:r>
              <a:rPr lang="sk-SK" sz="2000" dirty="0"/>
              <a:t>zmeny správania a hodnôt udržateľnosti, ktoré budú zakomponované do kompetenčných modelov </a:t>
            </a:r>
            <a:r>
              <a:rPr lang="sk-SK" sz="2000" dirty="0" smtClean="0"/>
              <a:t>manažérov </a:t>
            </a:r>
            <a:r>
              <a:rPr lang="sk-SK" sz="2000" dirty="0"/>
              <a:t>neprebehne zmena k udržateľnému </a:t>
            </a:r>
            <a:r>
              <a:rPr lang="sk-SK" sz="2000" dirty="0" smtClean="0"/>
              <a:t>rozvoju.</a:t>
            </a:r>
            <a:endParaRPr lang="sk-SK" sz="2000" dirty="0"/>
          </a:p>
          <a:p>
            <a:pPr marL="457200" indent="-457200" algn="just">
              <a:buFont typeface="+mj-lt"/>
              <a:buAutoNum type="arabicParenR"/>
            </a:pPr>
            <a:r>
              <a:rPr lang="sk-SK" sz="2000" dirty="0" smtClean="0"/>
              <a:t>Z</a:t>
            </a:r>
            <a:r>
              <a:rPr lang="sk-SK" sz="2000" dirty="0"/>
              <a:t> výsledkov dotazníkového prieskumu vyplýva, že 57% priemyselných podnikov na Slovensku nezohľadňuje koncepciu a kritériá UR pri tvorbe kompetenčných modelov. </a:t>
            </a:r>
            <a:endParaRPr lang="sk-SK" sz="2000" dirty="0" smtClean="0"/>
          </a:p>
          <a:p>
            <a:pPr marL="457200" indent="-457200" algn="just">
              <a:buFont typeface="+mj-lt"/>
              <a:buAutoNum type="arabicParenR"/>
            </a:pPr>
            <a:r>
              <a:rPr lang="sk-SK" sz="2000" dirty="0" smtClean="0"/>
              <a:t>Avšak </a:t>
            </a:r>
            <a:r>
              <a:rPr lang="sk-SK" sz="2000" dirty="0"/>
              <a:t>13% priemyselných podnikov na Slovensku plánuje zmeniť súčasný kompetenčný model, resp. vytvoriť nový kompetenčný model, zohľadňujúci kritériá udržateľného rozvoja. </a:t>
            </a:r>
            <a:endParaRPr lang="sk-SK" sz="2000" dirty="0" smtClean="0"/>
          </a:p>
          <a:p>
            <a:pPr marL="457200" indent="-457200" algn="just">
              <a:buFont typeface="+mj-lt"/>
              <a:buAutoNum type="arabicParenR"/>
            </a:pPr>
            <a:r>
              <a:rPr lang="sk-SK" sz="2000" dirty="0" smtClean="0"/>
              <a:t>Týchto </a:t>
            </a:r>
            <a:r>
              <a:rPr lang="sk-SK" sz="2000" dirty="0">
                <a:solidFill>
                  <a:srgbClr val="FF0000"/>
                </a:solidFill>
              </a:rPr>
              <a:t>13% podnikov </a:t>
            </a:r>
            <a:r>
              <a:rPr lang="sk-SK" sz="2000" dirty="0"/>
              <a:t>môže byť na základe platnosti koevolučnej teórie a odberateľsko-dodávateľských a iných vzťahov základom pre </a:t>
            </a:r>
            <a:r>
              <a:rPr lang="sk-SK" sz="2000" dirty="0">
                <a:solidFill>
                  <a:srgbClr val="FF0000"/>
                </a:solidFill>
              </a:rPr>
              <a:t>budovanie UR v </a:t>
            </a:r>
            <a:r>
              <a:rPr lang="sk-SK" sz="2000" dirty="0" smtClean="0">
                <a:solidFill>
                  <a:srgbClr val="FF0000"/>
                </a:solidFill>
              </a:rPr>
              <a:t>národnom hospodárstve </a:t>
            </a:r>
            <a:r>
              <a:rPr lang="sk-SK" sz="2000" dirty="0">
                <a:solidFill>
                  <a:srgbClr val="FF0000"/>
                </a:solidFill>
              </a:rPr>
              <a:t>SR</a:t>
            </a:r>
            <a:r>
              <a:rPr lang="sk-SK" sz="20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47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71600" y="4005064"/>
            <a:ext cx="724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FF0000"/>
                </a:solidFill>
              </a:rPr>
              <a:t>Ďakujem Vám za Vašu pozornosť!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14348" y="5036983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hlinkClick r:id="rId2"/>
              </a:rPr>
              <a:t>lukas.jurik@stuba.sk</a:t>
            </a:r>
            <a:endParaRPr lang="sk-SK" sz="2400" dirty="0" smtClean="0"/>
          </a:p>
          <a:p>
            <a:pPr algn="ctr"/>
            <a:r>
              <a:rPr lang="sk-SK" sz="2400" dirty="0" smtClean="0">
                <a:hlinkClick r:id="rId3"/>
              </a:rPr>
              <a:t>peter.sakal@stuba.sk</a:t>
            </a:r>
            <a:endParaRPr lang="sk-SK" sz="2400" dirty="0" smtClean="0"/>
          </a:p>
          <a:p>
            <a:pPr algn="ctr"/>
            <a:endParaRPr lang="sk-SK" sz="2400" dirty="0"/>
          </a:p>
        </p:txBody>
      </p:sp>
      <p:pic>
        <p:nvPicPr>
          <p:cNvPr id="6" name="Obrázok 5" descr="2014-04-03-0529.jpg"/>
          <p:cNvPicPr>
            <a:picLocks noChangeAspect="1"/>
          </p:cNvPicPr>
          <p:nvPr/>
        </p:nvPicPr>
        <p:blipFill>
          <a:blip r:embed="rId4" cstate="print"/>
          <a:srcRect l="8160" t="13818" r="18395" b="6390"/>
          <a:stretch>
            <a:fillRect/>
          </a:stretch>
        </p:blipFill>
        <p:spPr>
          <a:xfrm>
            <a:off x="2051720" y="0"/>
            <a:ext cx="5003679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2"/>
          <p:cNvSpPr txBox="1"/>
          <p:nvPr/>
        </p:nvSpPr>
        <p:spPr>
          <a:xfrm>
            <a:off x="179512" y="404665"/>
            <a:ext cx="82187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k-SK" sz="2400" i="1" dirty="0" smtClean="0"/>
          </a:p>
          <a:p>
            <a:pPr algn="just"/>
            <a:r>
              <a:rPr lang="sk-SK" sz="2400" i="1" dirty="0" smtClean="0"/>
              <a:t>Príspevok nadväzuje na výsledky projektu APVV č. LPP-0384-09: ,,Koncept HCS modelu 3E </a:t>
            </a:r>
            <a:r>
              <a:rPr lang="sk-SK" sz="2400" i="1" dirty="0" err="1" smtClean="0"/>
              <a:t>vs</a:t>
            </a:r>
            <a:r>
              <a:rPr lang="sk-SK" sz="2400" i="1" dirty="0" smtClean="0"/>
              <a:t>. koncept </a:t>
            </a:r>
            <a:r>
              <a:rPr lang="sk-SK" sz="2400" i="1" dirty="0" err="1" smtClean="0"/>
              <a:t>Corporate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Social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Responsibility</a:t>
            </a:r>
            <a:r>
              <a:rPr lang="sk-SK" sz="2400" i="1" dirty="0" smtClean="0"/>
              <a:t> (CSR)’’ </a:t>
            </a:r>
          </a:p>
          <a:p>
            <a:pPr algn="just"/>
            <a:endParaRPr lang="sk-SK" sz="2400" i="1" dirty="0"/>
          </a:p>
          <a:p>
            <a:pPr algn="just"/>
            <a:endParaRPr lang="sk-SK" sz="2400" i="1" dirty="0" smtClean="0"/>
          </a:p>
          <a:p>
            <a:pPr algn="just"/>
            <a:endParaRPr lang="sk-SK" sz="2400" i="1" dirty="0" smtClean="0"/>
          </a:p>
          <a:p>
            <a:pPr algn="just"/>
            <a:endParaRPr lang="sk-SK" sz="2400" i="1" dirty="0"/>
          </a:p>
          <a:p>
            <a:pPr algn="just"/>
            <a:r>
              <a:rPr lang="sk-SK" sz="2400" i="1" dirty="0" smtClean="0"/>
              <a:t>a projektu KEGA č. 037STU-4/2012 „Zavedenie predmetu „Udržateľné spoločensky zodpovedné podnikanie“ so študijného programu Priemyselné manažérstvo na II. stupni MTF STU Trnava.“. </a:t>
            </a:r>
            <a:endParaRPr lang="sk-SK" sz="2400" dirty="0" smtClean="0"/>
          </a:p>
          <a:p>
            <a:pPr algn="just"/>
            <a:endParaRPr lang="sk-SK" sz="2400" i="1" dirty="0" smtClean="0"/>
          </a:p>
          <a:p>
            <a:pPr algn="just"/>
            <a:endParaRPr lang="sk-SK" sz="2400" i="1" dirty="0" smtClean="0"/>
          </a:p>
        </p:txBody>
      </p:sp>
      <p:sp>
        <p:nvSpPr>
          <p:cNvPr id="11" name="TextovéPole 3"/>
          <p:cNvSpPr txBox="1"/>
          <p:nvPr/>
        </p:nvSpPr>
        <p:spPr>
          <a:xfrm>
            <a:off x="8143900" y="621508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2/14</a:t>
            </a:r>
            <a:endParaRPr lang="sk-SK" sz="24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0715" y="2020778"/>
            <a:ext cx="3456384" cy="102876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0715" y="5103176"/>
            <a:ext cx="3960440" cy="937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rgbClr val="FF0000"/>
                </a:solidFill>
              </a:rPr>
              <a:t>Štruktúra prezentácie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7" name="TextovéPole 2"/>
          <p:cNvSpPr txBox="1"/>
          <p:nvPr/>
        </p:nvSpPr>
        <p:spPr>
          <a:xfrm>
            <a:off x="642910" y="1196752"/>
            <a:ext cx="778674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smtClean="0"/>
              <a:t>1</a:t>
            </a:r>
            <a:r>
              <a:rPr lang="en-US" sz="2200" dirty="0" smtClean="0"/>
              <a:t> </a:t>
            </a:r>
            <a:r>
              <a:rPr lang="sk-SK" sz="2200" dirty="0" smtClean="0"/>
              <a:t>Úvod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sk-SK" sz="2200" dirty="0" smtClean="0"/>
              <a:t>2 </a:t>
            </a:r>
            <a:r>
              <a:rPr lang="sv-SE" sz="2200" dirty="0" smtClean="0"/>
              <a:t>Charakteristika </a:t>
            </a:r>
            <a:r>
              <a:rPr lang="sv-SE" sz="2200" dirty="0"/>
              <a:t>manažérov v kontexte UR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sk-SK" sz="2200" dirty="0" smtClean="0"/>
              <a:t>3</a:t>
            </a:r>
            <a:r>
              <a:rPr lang="en-US" sz="2200" dirty="0" smtClean="0"/>
              <a:t> </a:t>
            </a:r>
            <a:r>
              <a:rPr lang="sk-SK" sz="2200" dirty="0" smtClean="0"/>
              <a:t>Analýza </a:t>
            </a:r>
            <a:r>
              <a:rPr lang="sk-SK" sz="2200" dirty="0"/>
              <a:t>uplatňovania kompetenčného prístupu v kontexte udržateľného rozvoja v priemyselných podnikoch na Slovensku</a:t>
            </a:r>
            <a:endParaRPr lang="sk-SK" sz="2200" dirty="0" smtClean="0"/>
          </a:p>
          <a:p>
            <a:endParaRPr lang="sk-SK" sz="2200" dirty="0" smtClean="0"/>
          </a:p>
          <a:p>
            <a:r>
              <a:rPr lang="sk-SK" sz="2200" dirty="0" smtClean="0"/>
              <a:t>4 Závery </a:t>
            </a:r>
            <a:r>
              <a:rPr lang="sk-SK" sz="2200" dirty="0"/>
              <a:t>z dotazníkového prieskumu USZP č. 7 – uplatňovanie kompetenčného prístupu v kontexte UR v priemyselných podnikoch na Slovensku</a:t>
            </a:r>
            <a:endParaRPr lang="sk-SK" sz="2200" dirty="0" smtClean="0"/>
          </a:p>
          <a:p>
            <a:endParaRPr lang="sk-SK" sz="2200" dirty="0" smtClean="0"/>
          </a:p>
          <a:p>
            <a:r>
              <a:rPr lang="sk-SK" sz="2200" dirty="0"/>
              <a:t>5 </a:t>
            </a:r>
            <a:r>
              <a:rPr lang="sk-SK" sz="2200" dirty="0" smtClean="0"/>
              <a:t>Využitie </a:t>
            </a:r>
            <a:r>
              <a:rPr lang="sk-SK" sz="2200" dirty="0"/>
              <a:t>kompetenčných modelov manažérov ako cesty k udržateľnému rozvoju priemyselných </a:t>
            </a:r>
            <a:r>
              <a:rPr lang="sk-SK" sz="2200" dirty="0" smtClean="0"/>
              <a:t>podnikov</a:t>
            </a:r>
          </a:p>
          <a:p>
            <a:endParaRPr lang="sk-SK" sz="2200" dirty="0" smtClean="0"/>
          </a:p>
          <a:p>
            <a:r>
              <a:rPr lang="sk-SK" sz="2200" dirty="0"/>
              <a:t>6</a:t>
            </a:r>
            <a:r>
              <a:rPr lang="sk-SK" sz="2200" dirty="0" smtClean="0"/>
              <a:t> Záver</a:t>
            </a:r>
          </a:p>
          <a:p>
            <a:endParaRPr lang="sk-SK" sz="2400" dirty="0" smtClean="0"/>
          </a:p>
        </p:txBody>
      </p:sp>
      <p:sp>
        <p:nvSpPr>
          <p:cNvPr id="11" name="TextovéPole 3"/>
          <p:cNvSpPr txBox="1"/>
          <p:nvPr/>
        </p:nvSpPr>
        <p:spPr>
          <a:xfrm>
            <a:off x="8143900" y="621508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3/14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3"/>
          <p:cNvSpPr txBox="1"/>
          <p:nvPr/>
        </p:nvSpPr>
        <p:spPr>
          <a:xfrm>
            <a:off x="8143900" y="621508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4/14</a:t>
            </a:r>
            <a:endParaRPr lang="sk-SK" sz="2400" dirty="0"/>
          </a:p>
        </p:txBody>
      </p:sp>
      <p:sp>
        <p:nvSpPr>
          <p:cNvPr id="8" name="BlokTextu 7"/>
          <p:cNvSpPr txBox="1"/>
          <p:nvPr/>
        </p:nvSpPr>
        <p:spPr>
          <a:xfrm>
            <a:off x="323528" y="908720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k-SK" sz="2000" dirty="0" smtClean="0"/>
              <a:t>  Prejavy globálneho krízového vývoja zvýraznili otázku relevantnosti súčasného neoliberálneho modelu kapitalizmu.</a:t>
            </a:r>
          </a:p>
          <a:p>
            <a:pPr algn="just">
              <a:buFont typeface="Wingdings" pitchFamily="2" charset="2"/>
              <a:buChar char="Ø"/>
            </a:pPr>
            <a:endParaRPr lang="sk-SK" sz="2000" dirty="0" smtClean="0"/>
          </a:p>
          <a:p>
            <a:pPr algn="just">
              <a:buFont typeface="Wingdings" pitchFamily="2" charset="2"/>
              <a:buChar char="Ø"/>
            </a:pPr>
            <a:r>
              <a:rPr lang="sk-SK" sz="2000" dirty="0" smtClean="0"/>
              <a:t> Mnohí </a:t>
            </a:r>
            <a:r>
              <a:rPr lang="sk-SK" sz="2000" dirty="0"/>
              <a:t>predstavitelia akademickej i podnikateľskej </a:t>
            </a:r>
            <a:r>
              <a:rPr lang="sk-SK" sz="2000" dirty="0" smtClean="0"/>
              <a:t>sféry volajú </a:t>
            </a:r>
            <a:r>
              <a:rPr lang="sk-SK" sz="2000" dirty="0"/>
              <a:t>po zmene „súčasného systému</a:t>
            </a:r>
            <a:r>
              <a:rPr lang="sk-SK" sz="2000" dirty="0" smtClean="0"/>
              <a:t>“.</a:t>
            </a:r>
          </a:p>
          <a:p>
            <a:pPr algn="just">
              <a:buFont typeface="Wingdings" pitchFamily="2" charset="2"/>
              <a:buChar char="Ø"/>
            </a:pPr>
            <a:endParaRPr lang="sk-SK" sz="2000" dirty="0" smtClean="0"/>
          </a:p>
          <a:p>
            <a:pPr algn="just">
              <a:buFont typeface="Wingdings" pitchFamily="2" charset="2"/>
              <a:buChar char="Ø"/>
            </a:pPr>
            <a:r>
              <a:rPr lang="sk-SK" sz="2000" dirty="0" smtClean="0"/>
              <a:t> V súčasnej ekonomike spoločnosti sú priemyselné podniky najdôležitejšie zo všetkých činiteľov.</a:t>
            </a:r>
          </a:p>
          <a:p>
            <a:pPr algn="just">
              <a:buFont typeface="Wingdings" pitchFamily="2" charset="2"/>
              <a:buChar char="Ø"/>
            </a:pPr>
            <a:endParaRPr lang="sk-SK" sz="2000" dirty="0" smtClean="0"/>
          </a:p>
          <a:p>
            <a:pPr algn="just">
              <a:buFont typeface="Wingdings" pitchFamily="2" charset="2"/>
              <a:buChar char="Ø"/>
            </a:pPr>
            <a:r>
              <a:rPr lang="sk-SK" sz="2000" dirty="0" smtClean="0"/>
              <a:t> Nevyhnutnosť prechodu priemyselných podnikov </a:t>
            </a:r>
            <a:r>
              <a:rPr lang="sk-SK" sz="2000" dirty="0"/>
              <a:t>na nový podnikateľský model, ktorý sa zakladá na princípe a kritériách udržateľného rozvoja (UR) a stratégií „výhra – výhra“, resp. „hry s nenulovým </a:t>
            </a:r>
            <a:r>
              <a:rPr lang="sk-SK" sz="2000" dirty="0" smtClean="0"/>
              <a:t>súčtom</a:t>
            </a:r>
            <a:r>
              <a:rPr lang="sk-SK" sz="2000" dirty="0"/>
              <a:t>“.   </a:t>
            </a:r>
            <a:endParaRPr lang="sk-SK" sz="2000" dirty="0" smtClean="0"/>
          </a:p>
          <a:p>
            <a:pPr algn="just">
              <a:buFont typeface="Wingdings" pitchFamily="2" charset="2"/>
              <a:buChar char="Ø"/>
            </a:pPr>
            <a:endParaRPr lang="sk-SK" sz="2000" dirty="0" smtClean="0"/>
          </a:p>
          <a:p>
            <a:pPr algn="just">
              <a:buFont typeface="Wingdings" pitchFamily="2" charset="2"/>
              <a:buChar char="Ø"/>
            </a:pPr>
            <a:r>
              <a:rPr lang="sk-SK" sz="2000" dirty="0"/>
              <a:t>Zmeny princípov podnikania v súčasnej spoločnosti vyžadujú </a:t>
            </a:r>
            <a:r>
              <a:rPr lang="sk-SK" sz="2000" dirty="0" smtClean="0"/>
              <a:t>preto podľa </a:t>
            </a:r>
            <a:r>
              <a:rPr lang="sk-SK" sz="2000" dirty="0"/>
              <a:t>nás zmenu </a:t>
            </a:r>
            <a:r>
              <a:rPr lang="sk-SK" sz="2000" dirty="0" smtClean="0"/>
              <a:t>profilov </a:t>
            </a:r>
            <a:r>
              <a:rPr lang="sk-SK" sz="2000" dirty="0"/>
              <a:t>manažérov a ich kompetencií, ktoré predstavujú predpoklad plnenia aktivít a činností smerujúcich k udržateľnému rozvoju priemyselných </a:t>
            </a:r>
            <a:r>
              <a:rPr lang="sk-SK" sz="2000" dirty="0" smtClean="0"/>
              <a:t>podnikov.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467544" y="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rgbClr val="FF0000"/>
                </a:solidFill>
              </a:rPr>
              <a:t>1 Úvod</a:t>
            </a:r>
            <a:endParaRPr lang="sk-SK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47700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rgbClr val="FF0000"/>
                </a:solidFill>
              </a:rPr>
              <a:t>2 </a:t>
            </a:r>
            <a:r>
              <a:rPr lang="sv-SE" sz="3200" dirty="0" smtClean="0">
                <a:solidFill>
                  <a:srgbClr val="FF0000"/>
                </a:solidFill>
              </a:rPr>
              <a:t>Charakteristika </a:t>
            </a:r>
            <a:r>
              <a:rPr lang="sv-SE" sz="3200" dirty="0">
                <a:solidFill>
                  <a:srgbClr val="FF0000"/>
                </a:solidFill>
              </a:rPr>
              <a:t>manažérov v kontexte UR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1556792"/>
            <a:ext cx="79296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V</a:t>
            </a:r>
            <a:r>
              <a:rPr lang="sk-SK" sz="2000" b="1" dirty="0" smtClean="0">
                <a:solidFill>
                  <a:srgbClr val="002060"/>
                </a:solidFill>
              </a:rPr>
              <a:t> </a:t>
            </a:r>
            <a:r>
              <a:rPr lang="sv-SE" sz="2000" dirty="0" smtClean="0"/>
              <a:t>súčasnej </a:t>
            </a:r>
            <a:r>
              <a:rPr lang="sv-SE" sz="2000" dirty="0"/>
              <a:t>dobe </a:t>
            </a:r>
            <a:r>
              <a:rPr lang="sk-SK" sz="2000" dirty="0" smtClean="0"/>
              <a:t>by mali byť </a:t>
            </a:r>
            <a:r>
              <a:rPr lang="sv-SE" sz="2000" dirty="0" smtClean="0"/>
              <a:t>manažéri </a:t>
            </a:r>
            <a:r>
              <a:rPr lang="sv-SE" sz="2000" dirty="0"/>
              <a:t>a ich kompetencie, ktorí tvoria </a:t>
            </a:r>
            <a:r>
              <a:rPr lang="sv-SE" sz="2000" dirty="0" smtClean="0"/>
              <a:t>organizáciu</a:t>
            </a:r>
            <a:r>
              <a:rPr lang="sk-SK" sz="2000" dirty="0" smtClean="0"/>
              <a:t> </a:t>
            </a:r>
            <a:r>
              <a:rPr lang="sv-SE" sz="2000" dirty="0" smtClean="0"/>
              <a:t>zodpovední </a:t>
            </a:r>
            <a:r>
              <a:rPr lang="sv-SE" sz="2000" dirty="0"/>
              <a:t>za jej udržateľný rozvoj, využívanie a </a:t>
            </a:r>
            <a:r>
              <a:rPr lang="sv-SE" sz="2000" dirty="0" smtClean="0"/>
              <a:t>neustále </a:t>
            </a:r>
            <a:r>
              <a:rPr lang="sv-SE" sz="2000" dirty="0"/>
              <a:t>zmeny schopností tejto organizácie založených na UR. </a:t>
            </a:r>
            <a:endParaRPr lang="sk-SK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O</a:t>
            </a:r>
            <a:r>
              <a:rPr lang="sv-SE" sz="2000" dirty="0" smtClean="0"/>
              <a:t>sobné </a:t>
            </a:r>
            <a:r>
              <a:rPr lang="sv-SE" sz="2000" dirty="0"/>
              <a:t>hodnoty manažérov </a:t>
            </a:r>
            <a:r>
              <a:rPr lang="sk-SK" sz="2000" dirty="0" smtClean="0"/>
              <a:t>teda </a:t>
            </a:r>
            <a:r>
              <a:rPr lang="sv-SE" sz="2000" dirty="0" smtClean="0"/>
              <a:t>ovplyvňujú </a:t>
            </a:r>
            <a:r>
              <a:rPr lang="sv-SE" sz="2000" dirty="0"/>
              <a:t>aktivity a konanie organizácií v oblasti udržateľnosti a menia alebo dotvárajú hodnoty, postoje podriadených </a:t>
            </a:r>
            <a:r>
              <a:rPr lang="sv-SE" sz="2000" dirty="0" smtClean="0"/>
              <a:t>zamestnancov</a:t>
            </a:r>
            <a:r>
              <a:rPr lang="sv-SE" sz="2000" dirty="0"/>
              <a:t>. </a:t>
            </a:r>
            <a:endParaRPr lang="sk-SK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Všetci manažéri podniku musia disponovať kompetenciami  </a:t>
            </a:r>
            <a:r>
              <a:rPr lang="sk-SK" sz="2000" dirty="0"/>
              <a:t>na požadovanej úrovni, ktorá je predpokladom dosiahnutia UR v priemyselnom podniku. </a:t>
            </a:r>
            <a:endParaRPr lang="sk-SK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A </a:t>
            </a:r>
            <a:r>
              <a:rPr lang="sk-SK" sz="2000" dirty="0"/>
              <a:t>potom práve kompetenčný model manažérov, ako súbor znalostí, schopností, zručností, postojov a hodnôt založených na princípoch udržateľnosti, je predpokladom pre budovanie udržateľného rozvoja v podniku.</a:t>
            </a:r>
            <a:endParaRPr lang="sk-SK" sz="2000" dirty="0" smtClean="0"/>
          </a:p>
        </p:txBody>
      </p:sp>
      <p:sp>
        <p:nvSpPr>
          <p:cNvPr id="11" name="TextovéPole 3"/>
          <p:cNvSpPr txBox="1"/>
          <p:nvPr/>
        </p:nvSpPr>
        <p:spPr>
          <a:xfrm>
            <a:off x="8143900" y="621508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5/14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96752"/>
          </a:xfrm>
        </p:spPr>
        <p:txBody>
          <a:bodyPr>
            <a:noAutofit/>
          </a:bodyPr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3</a:t>
            </a:r>
            <a:r>
              <a:rPr lang="sk-SK" sz="3000" dirty="0" smtClean="0">
                <a:solidFill>
                  <a:srgbClr val="FF0000"/>
                </a:solidFill>
              </a:rPr>
              <a:t> Analýza </a:t>
            </a:r>
            <a:r>
              <a:rPr lang="sk-SK" sz="3000" dirty="0">
                <a:solidFill>
                  <a:srgbClr val="FF0000"/>
                </a:solidFill>
              </a:rPr>
              <a:t>uplatňovania kompetenčného prístupu v kontexte </a:t>
            </a:r>
            <a:r>
              <a:rPr lang="sk-SK" sz="3000" dirty="0" smtClean="0">
                <a:solidFill>
                  <a:srgbClr val="FF0000"/>
                </a:solidFill>
              </a:rPr>
              <a:t>UR </a:t>
            </a:r>
            <a:r>
              <a:rPr lang="sk-SK" sz="3000" dirty="0">
                <a:solidFill>
                  <a:srgbClr val="FF0000"/>
                </a:solidFill>
              </a:rPr>
              <a:t>v priemyselných podnikoch na Slovensku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11" name="TextovéPole 3"/>
          <p:cNvSpPr txBox="1"/>
          <p:nvPr/>
        </p:nvSpPr>
        <p:spPr>
          <a:xfrm>
            <a:off x="8358182" y="623731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6/14</a:t>
            </a:r>
            <a:endParaRPr lang="sk-SK" sz="2400" dirty="0"/>
          </a:p>
        </p:txBody>
      </p:sp>
      <p:sp>
        <p:nvSpPr>
          <p:cNvPr id="4" name="TextovéPole 6"/>
          <p:cNvSpPr txBox="1"/>
          <p:nvPr/>
        </p:nvSpPr>
        <p:spPr>
          <a:xfrm>
            <a:off x="323528" y="1556792"/>
            <a:ext cx="82809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400" dirty="0"/>
              <a:t>D</a:t>
            </a:r>
            <a:r>
              <a:rPr lang="sk-SK" sz="2400" dirty="0" smtClean="0"/>
              <a:t>otazníkový prieskum </a:t>
            </a:r>
            <a:r>
              <a:rPr lang="sk-SK" sz="2400" b="1" dirty="0"/>
              <a:t>„Udržateľné spoločensky zodpovedné podnikanie č. 7“, </a:t>
            </a:r>
            <a:r>
              <a:rPr lang="sk-SK" sz="2400" dirty="0"/>
              <a:t>vzťahujúci sa k oblastiam:</a:t>
            </a:r>
          </a:p>
          <a:p>
            <a:pPr algn="just"/>
            <a:r>
              <a:rPr lang="sk-SK" sz="2400" dirty="0"/>
              <a:t> </a:t>
            </a:r>
            <a:r>
              <a:rPr lang="sk-SK" sz="2400" dirty="0" smtClean="0"/>
              <a:t>     -  Udržateľná </a:t>
            </a:r>
            <a:r>
              <a:rPr lang="sk-SK" sz="2400" dirty="0"/>
              <a:t>marketingová stratégia podniku (Šujaková, M</a:t>
            </a:r>
            <a:r>
              <a:rPr lang="sk-SK" sz="2400" dirty="0" smtClean="0"/>
              <a:t>.).</a:t>
            </a:r>
          </a:p>
          <a:p>
            <a:pPr algn="just"/>
            <a:r>
              <a:rPr lang="sk-SK" sz="2400" dirty="0"/>
              <a:t> </a:t>
            </a:r>
            <a:r>
              <a:rPr lang="sk-SK" sz="2400" dirty="0" smtClean="0"/>
              <a:t>     -  Kompetenčný </a:t>
            </a:r>
            <a:r>
              <a:rPr lang="sk-SK" sz="2400" dirty="0"/>
              <a:t>prístup riadenia ľudských zdrojov (Jurík, L</a:t>
            </a:r>
            <a:r>
              <a:rPr lang="sk-SK" sz="2400" dirty="0" smtClean="0"/>
              <a:t>.).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b="1" dirty="0"/>
              <a:t>Začiatok prieskumu: </a:t>
            </a:r>
            <a:r>
              <a:rPr lang="sk-SK" sz="2400" dirty="0" smtClean="0"/>
              <a:t>19.11.2015 </a:t>
            </a:r>
            <a:r>
              <a:rPr lang="sk-SK" sz="2400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b="1" dirty="0" smtClean="0"/>
              <a:t>Výberový </a:t>
            </a:r>
            <a:r>
              <a:rPr lang="sk-SK" sz="2400" b="1" dirty="0"/>
              <a:t>súbor – </a:t>
            </a:r>
            <a:r>
              <a:rPr lang="sk-SK" sz="2400" i="1" dirty="0" smtClean="0"/>
              <a:t>361 podnikov.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b="1" dirty="0" smtClean="0"/>
              <a:t>Návratnosť </a:t>
            </a:r>
            <a:r>
              <a:rPr lang="sk-SK" sz="2400" b="1" dirty="0"/>
              <a:t>k </a:t>
            </a:r>
            <a:r>
              <a:rPr lang="sk-SK" sz="2400" b="1" dirty="0" smtClean="0"/>
              <a:t>26.02.2016 </a:t>
            </a:r>
            <a:r>
              <a:rPr lang="sk-SK" sz="2400" b="1" dirty="0"/>
              <a:t>– </a:t>
            </a:r>
            <a:r>
              <a:rPr lang="sk-SK" sz="2400" i="1" dirty="0" smtClean="0"/>
              <a:t>20,78 </a:t>
            </a:r>
            <a:r>
              <a:rPr lang="sk-SK" sz="2400" i="1" dirty="0"/>
              <a:t>% </a:t>
            </a:r>
            <a:r>
              <a:rPr lang="sk-SK" sz="2400" dirty="0" smtClean="0"/>
              <a:t>(75 </a:t>
            </a:r>
            <a:r>
              <a:rPr lang="sk-SK" sz="2400" dirty="0"/>
              <a:t>podnikov).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k-SK" sz="2000" dirty="0"/>
          </a:p>
          <a:p>
            <a:pPr algn="just"/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24744"/>
          </a:xfrm>
        </p:spPr>
        <p:txBody>
          <a:bodyPr>
            <a:noAutofit/>
          </a:bodyPr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3</a:t>
            </a:r>
            <a:r>
              <a:rPr lang="sk-SK" sz="3000" dirty="0" smtClean="0">
                <a:solidFill>
                  <a:srgbClr val="FF0000"/>
                </a:solidFill>
              </a:rPr>
              <a:t> Analýza </a:t>
            </a:r>
            <a:r>
              <a:rPr lang="sk-SK" sz="3000" dirty="0">
                <a:solidFill>
                  <a:srgbClr val="FF0000"/>
                </a:solidFill>
              </a:rPr>
              <a:t>uplatňovania kompetenčného prístupu v kontexte </a:t>
            </a:r>
            <a:r>
              <a:rPr lang="sk-SK" sz="3000" dirty="0" smtClean="0">
                <a:solidFill>
                  <a:srgbClr val="FF0000"/>
                </a:solidFill>
              </a:rPr>
              <a:t>UR </a:t>
            </a:r>
            <a:r>
              <a:rPr lang="sk-SK" sz="3000" dirty="0">
                <a:solidFill>
                  <a:srgbClr val="FF0000"/>
                </a:solidFill>
              </a:rPr>
              <a:t>v priemyselných podnikoch na Slovensku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11" name="TextovéPole 3"/>
          <p:cNvSpPr txBox="1"/>
          <p:nvPr/>
        </p:nvSpPr>
        <p:spPr>
          <a:xfrm>
            <a:off x="8358182" y="623731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6/16</a:t>
            </a:r>
            <a:endParaRPr lang="sk-SK" sz="2400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63245"/>
              </p:ext>
            </p:extLst>
          </p:nvPr>
        </p:nvGraphicFramePr>
        <p:xfrm>
          <a:off x="0" y="1124744"/>
          <a:ext cx="9144000" cy="5991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56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</a:rPr>
                        <a:t>Predpoklad</a:t>
                      </a:r>
                      <a:endParaRPr lang="sk-SK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</a:rPr>
                        <a:t>Výskumná otázka</a:t>
                      </a:r>
                      <a:endParaRPr lang="sk-SK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</a:tr>
              <a:tr h="548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P1: Väčšina priemyselných podnikov v SR nepoužíva personálnu stratégiu na podporu podnikovej stratégie.</a:t>
                      </a:r>
                      <a:endParaRPr lang="sk-SK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VO č. 1: Využívate na podporu Vašej podnikovej stratégie personálnu stratégiu?</a:t>
                      </a:r>
                      <a:endParaRPr lang="sk-SK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</a:tr>
              <a:tr h="695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P2: Väčšina priemyselných podnikov v SR nerealizuje riadenie ľudských zdrojov prostredníctvom kompetenčného prístupu.</a:t>
                      </a:r>
                      <a:endParaRPr lang="sk-SK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VO č. 2: Uplatňujete kompetenčný prístup riadenia ľudských zdrojov vo Vašom podniku?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 </a:t>
                      </a:r>
                      <a:endParaRPr lang="sk-SK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</a:tr>
              <a:tr h="695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P3 Väčšina priemyselných podnikov v SR nemá vypracovanú metodiku tvorby kompetenčných modelov zamestnancov.</a:t>
                      </a:r>
                      <a:endParaRPr lang="sk-SK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VO č. 3: Máte vo Vašom podniku vypracovanú metodiku tvorby kompetenčných modelov?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 </a:t>
                      </a:r>
                      <a:endParaRPr lang="sk-SK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</a:tr>
              <a:tr h="695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P4: Väčšina priemyselných podnikov v SR nepoužíva pri tvorbe kompetenčných modelov metódu AHP.</a:t>
                      </a:r>
                      <a:endParaRPr lang="sk-SK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VO č. 4: Používate vo Vašom podniku pri tvorbe kompetenčných modelov metódu analytický hierarchický proces?</a:t>
                      </a:r>
                      <a:endParaRPr lang="sk-SK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</a:tr>
              <a:tr h="927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P5: Väčšina priemyselných podnikov v SR nevykonáva hodnotenie stavu udržateľného rozvoja/spoločensky zodpovedného podnikania svojho podniku.</a:t>
                      </a:r>
                      <a:endParaRPr lang="sk-SK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VO č. 5: Vykonávate vo Vašom podniku hodnotenie stavu udržateľného rozvoja/spoločensky zodpovedného podnikania Vášho podniku?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 </a:t>
                      </a:r>
                      <a:endParaRPr lang="sk-SK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</a:tr>
              <a:tr h="695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P6: Väčšina priemyselných podnikov v SR pri tvorbe kompetenčných modelov prioritne nezohľadňuje koncepciu a kritériá UR podniku.</a:t>
                      </a:r>
                      <a:endParaRPr lang="sk-SK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VO č. 6: Zohľadňujete vo Vašom podniku pri tvorbe kompetenčných modelov koncepciu a kritériá udržateľného rozvoja?</a:t>
                      </a:r>
                      <a:endParaRPr lang="sk-SK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</a:tr>
              <a:tr h="695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P7: Väčšina priemyselných podnikov neplánuje pri tvorbe kompetenčných modelov použiť kritériá udržateľného rozvoja.</a:t>
                      </a:r>
                      <a:endParaRPr lang="sk-SK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VO č. 7: Plánujete vo Vašom podniku použiť kritériá udržateľného rozvoja pri tvorbe kompetenčných modelov?</a:t>
                      </a:r>
                      <a:endParaRPr lang="sk-SK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</a:tr>
              <a:tr h="731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P8: Vo väčšine priemyselných podnikov v SR súčasné kompetencie zamestnancov neprispievajú k udržateľnému rozvoju podniku.</a:t>
                      </a:r>
                      <a:endParaRPr lang="sk-SK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VO č. 8: Myslíte si, že kompetencie z Vašich kompetenčných modelov prispievajú k udržateľnému rozvoju Vášho podniku?</a:t>
                      </a:r>
                      <a:endParaRPr lang="sk-SK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369" marR="363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6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>
            <a:normAutofit/>
          </a:bodyPr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4</a:t>
            </a:r>
            <a:r>
              <a:rPr lang="sk-SK" sz="3000" dirty="0" smtClean="0">
                <a:solidFill>
                  <a:srgbClr val="FF0000"/>
                </a:solidFill>
              </a:rPr>
              <a:t> Závery </a:t>
            </a:r>
            <a:r>
              <a:rPr lang="sk-SK" sz="3000" dirty="0">
                <a:solidFill>
                  <a:srgbClr val="FF0000"/>
                </a:solidFill>
              </a:rPr>
              <a:t>z dotazníkového prieskumu USZP č. 7 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6" name="TextovéPole 2"/>
          <p:cNvSpPr txBox="1"/>
          <p:nvPr/>
        </p:nvSpPr>
        <p:spPr>
          <a:xfrm>
            <a:off x="179512" y="1124744"/>
            <a:ext cx="8712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 smtClean="0"/>
          </a:p>
          <a:p>
            <a:endParaRPr lang="sk-SK" sz="2200" b="1" dirty="0" smtClean="0">
              <a:solidFill>
                <a:srgbClr val="002060"/>
              </a:solidFill>
            </a:endParaRPr>
          </a:p>
        </p:txBody>
      </p:sp>
      <p:sp>
        <p:nvSpPr>
          <p:cNvPr id="11" name="TextovéPole 3"/>
          <p:cNvSpPr txBox="1"/>
          <p:nvPr/>
        </p:nvSpPr>
        <p:spPr>
          <a:xfrm>
            <a:off x="8143900" y="621508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8/14</a:t>
            </a:r>
            <a:endParaRPr lang="sk-SK" sz="2400" dirty="0"/>
          </a:p>
        </p:txBody>
      </p:sp>
      <p:pic>
        <p:nvPicPr>
          <p:cNvPr id="1026" name="Graf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1517"/>
            <a:ext cx="4176464" cy="249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-36004" y="45811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15900" algn="ctr">
              <a:spcAft>
                <a:spcPts val="0"/>
              </a:spcAft>
            </a:pPr>
            <a:r>
              <a:rPr lang="sk-SK" b="1" dirty="0">
                <a:latin typeface="Times New Roman" panose="02020603050405020304" pitchFamily="18" charset="0"/>
                <a:ea typeface="Calibri" panose="020F0502020204030204" pitchFamily="34" charset="0"/>
              </a:rPr>
              <a:t>Obr. 1: Uplatnenie kompetenčného prístupu v priemyselných podnikoch na Slovensku</a:t>
            </a:r>
            <a:endParaRPr lang="sk-SK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7" name="Graf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16" y="1751517"/>
            <a:ext cx="4142964" cy="249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511656" y="45811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15900" algn="ctr">
              <a:spcAft>
                <a:spcPts val="0"/>
              </a:spcAft>
            </a:pPr>
            <a:r>
              <a:rPr lang="sk-SK" b="1" dirty="0">
                <a:latin typeface="Times New Roman" panose="02020603050405020304" pitchFamily="18" charset="0"/>
                <a:ea typeface="Calibri" panose="020F0502020204030204" pitchFamily="34" charset="0"/>
              </a:rPr>
              <a:t>Obr. 2: Existencia metodiky tvorby kompetenčných modelov v priemyselných podnikoch na Slovensku</a:t>
            </a:r>
            <a:endParaRPr lang="sk-SK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>
            <a:normAutofit/>
          </a:bodyPr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4</a:t>
            </a:r>
            <a:r>
              <a:rPr lang="sk-SK" sz="3000" dirty="0" smtClean="0">
                <a:solidFill>
                  <a:srgbClr val="FF0000"/>
                </a:solidFill>
              </a:rPr>
              <a:t> Závery </a:t>
            </a:r>
            <a:r>
              <a:rPr lang="sk-SK" sz="3000" dirty="0">
                <a:solidFill>
                  <a:srgbClr val="FF0000"/>
                </a:solidFill>
              </a:rPr>
              <a:t>z dotazníkového prieskumu USZP č. 7 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6" name="TextovéPole 2"/>
          <p:cNvSpPr txBox="1"/>
          <p:nvPr/>
        </p:nvSpPr>
        <p:spPr>
          <a:xfrm>
            <a:off x="179512" y="1124744"/>
            <a:ext cx="8712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 smtClean="0"/>
          </a:p>
          <a:p>
            <a:endParaRPr lang="sk-SK" sz="2200" b="1" dirty="0" smtClean="0">
              <a:solidFill>
                <a:srgbClr val="002060"/>
              </a:solidFill>
            </a:endParaRPr>
          </a:p>
        </p:txBody>
      </p:sp>
      <p:sp>
        <p:nvSpPr>
          <p:cNvPr id="11" name="TextovéPole 3"/>
          <p:cNvSpPr txBox="1"/>
          <p:nvPr/>
        </p:nvSpPr>
        <p:spPr>
          <a:xfrm>
            <a:off x="8143900" y="621508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9/14</a:t>
            </a:r>
            <a:endParaRPr lang="sk-SK" sz="2400" dirty="0"/>
          </a:p>
        </p:txBody>
      </p:sp>
      <p:sp>
        <p:nvSpPr>
          <p:cNvPr id="3" name="Obdĺžnik 2"/>
          <p:cNvSpPr/>
          <p:nvPr/>
        </p:nvSpPr>
        <p:spPr>
          <a:xfrm>
            <a:off x="-36004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15900" algn="ctr">
              <a:spcAft>
                <a:spcPts val="0"/>
              </a:spcAft>
            </a:pPr>
            <a:r>
              <a:rPr lang="sk-SK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Obr</a:t>
            </a:r>
            <a:r>
              <a:rPr lang="sk-SK" b="1" dirty="0">
                <a:latin typeface="Times New Roman" panose="02020603050405020304" pitchFamily="18" charset="0"/>
                <a:ea typeface="Calibri" panose="020F0502020204030204" pitchFamily="34" charset="0"/>
              </a:rPr>
              <a:t>. 3: Zapracovanie koncepcie a kritérií udržateľného rozvoja pri tvorbe kompetenčných modelov v priemyselných podnikoch na Slovensku </a:t>
            </a:r>
          </a:p>
        </p:txBody>
      </p:sp>
      <p:sp>
        <p:nvSpPr>
          <p:cNvPr id="4" name="Obdĺžnik 3"/>
          <p:cNvSpPr/>
          <p:nvPr/>
        </p:nvSpPr>
        <p:spPr>
          <a:xfrm>
            <a:off x="4511656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15900" algn="ctr">
              <a:spcAft>
                <a:spcPts val="0"/>
              </a:spcAft>
            </a:pPr>
            <a:r>
              <a:rPr lang="sk-SK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Obr. 4 Plánované </a:t>
            </a:r>
            <a:r>
              <a:rPr lang="sk-SK" b="1" dirty="0">
                <a:latin typeface="Times New Roman" panose="02020603050405020304" pitchFamily="18" charset="0"/>
                <a:ea typeface="Calibri" panose="020F0502020204030204" pitchFamily="34" charset="0"/>
              </a:rPr>
              <a:t>zmeny súčasných, resp. tvorby nových kompetenčných modelov zohľadňujúcich kritériá udržateľného rozvoja </a:t>
            </a:r>
            <a:endParaRPr lang="sk-SK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2" name="Graf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723213"/>
            <a:ext cx="4188273" cy="251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af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213"/>
            <a:ext cx="4192030" cy="251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8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2733</TotalTime>
  <Words>841</Words>
  <Application>Microsoft Office PowerPoint</Application>
  <PresentationFormat>Prezentácia na obrazovke (4:3)</PresentationFormat>
  <Paragraphs>116</Paragraphs>
  <Slides>14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Motív Office</vt:lpstr>
      <vt:lpstr>Využitie kompetenčných modelov manažérov ako cesty k udržateľnému rozvoju priemyselných podnikov  </vt:lpstr>
      <vt:lpstr>Prezentácia programu PowerPoint</vt:lpstr>
      <vt:lpstr>Štruktúra prezentácie</vt:lpstr>
      <vt:lpstr>Prezentácia programu PowerPoint</vt:lpstr>
      <vt:lpstr>2 Charakteristika manažérov v kontexte UR</vt:lpstr>
      <vt:lpstr>3 Analýza uplatňovania kompetenčného prístupu v kontexte UR v priemyselných podnikoch na Slovensku</vt:lpstr>
      <vt:lpstr>3 Analýza uplatňovania kompetenčného prístupu v kontexte UR v priemyselných podnikoch na Slovensku</vt:lpstr>
      <vt:lpstr>4 Závery z dotazníkového prieskumu USZP č. 7 </vt:lpstr>
      <vt:lpstr>4 Závery z dotazníkového prieskumu USZP č. 7 </vt:lpstr>
      <vt:lpstr>4 Závery z dotazníkového prieskumu USZP č. 7 </vt:lpstr>
      <vt:lpstr>5 Využitie kompetenčných modelov manažérov ako cesty k udržateľnému rozvoju priemyselných podnikov </vt:lpstr>
      <vt:lpstr>5 Využitie kompetenčných modelov manažérov ako cesty k udržateľnému rozvoju priemyselných podnikov </vt:lpstr>
      <vt:lpstr>6 Záver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Barbora Sokolovská</dc:creator>
  <cp:lastModifiedBy>Peter Sakál</cp:lastModifiedBy>
  <cp:revision>179</cp:revision>
  <cp:lastPrinted>2014-10-01T09:26:25Z</cp:lastPrinted>
  <dcterms:created xsi:type="dcterms:W3CDTF">2014-03-30T08:10:50Z</dcterms:created>
  <dcterms:modified xsi:type="dcterms:W3CDTF">2016-06-14T10:09:44Z</dcterms:modified>
</cp:coreProperties>
</file>