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3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95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68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99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42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15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74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02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12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82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BED7-8BBA-446B-A400-3C69D58860FB}" type="datetimeFigureOut">
              <a:rPr lang="sk-SK" smtClean="0"/>
              <a:t>12. 6. 2016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91756-08A8-4678-9B59-60404B34D6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4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298219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k-SK" sz="2400" b="1" dirty="0"/>
              <a:t>DETERMINANTY ZMIEN ENERGETICKÉHO SEKTORA SR</a:t>
            </a:r>
            <a:r>
              <a:rPr lang="sk-SK" sz="2400" dirty="0"/>
              <a:t/>
            </a:r>
            <a:br>
              <a:rPr lang="sk-SK" sz="2400" dirty="0"/>
            </a:b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</a:rPr>
              <a:t>Prof. Dr. </a:t>
            </a:r>
            <a:r>
              <a:rPr lang="sk-SK" sz="2400" b="1" dirty="0" err="1" smtClean="0">
                <a:solidFill>
                  <a:schemeClr val="tx1"/>
                </a:solidFill>
              </a:rPr>
              <a:t>Šterfan</a:t>
            </a:r>
            <a:r>
              <a:rPr lang="sk-SK" sz="2400" b="1" dirty="0" smtClean="0">
                <a:solidFill>
                  <a:schemeClr val="tx1"/>
                </a:solidFill>
              </a:rPr>
              <a:t> Volner, CSc.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Obrázok č. 8   Globálna rekonštrukcia </a:t>
            </a:r>
            <a:r>
              <a:rPr lang="sk-SK" sz="2400" dirty="0" err="1"/>
              <a:t>geoenergetiky</a:t>
            </a:r>
            <a:r>
              <a:rPr lang="sk-SK" sz="2400" dirty="0"/>
              <a:t> – blokácia </a:t>
            </a:r>
            <a:r>
              <a:rPr lang="sk-SK" sz="2400" dirty="0" smtClean="0"/>
              <a:t>energetických tokov </a:t>
            </a:r>
            <a:r>
              <a:rPr lang="sk-SK" sz="2400" dirty="0"/>
              <a:t>Ruskej federácie do EÚ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8676"/>
            <a:ext cx="5760640" cy="548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Obrázok č. 9   Nové možné globálne energetické toky (aj priestory konfliktov)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44396"/>
            <a:ext cx="6959946" cy="5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/>
              <a:t>Obrázok č. 10  Budúce možné energetické toky z Blízkeho východu  </a:t>
            </a:r>
            <a:br>
              <a:rPr lang="sk-SK" sz="2400" dirty="0"/>
            </a:br>
            <a:r>
              <a:rPr lang="sk-SK" sz="2400" dirty="0"/>
              <a:t>a kaukazského regiónu do EÚ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463682" cy="563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Obrázok č. 11   Budúce možné energetické toky z RF a Iránu do EÚ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4004"/>
            <a:ext cx="5477613" cy="546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pPr marL="914400" lvl="2" indent="0">
              <a:buNone/>
            </a:pPr>
            <a:r>
              <a:rPr lang="sk-SK" dirty="0" smtClean="0"/>
              <a:t>            </a:t>
            </a:r>
          </a:p>
          <a:p>
            <a:pPr marL="914400" lvl="2" indent="0">
              <a:buNone/>
            </a:pPr>
            <a:endParaRPr lang="sk-SK" sz="1600" dirty="0"/>
          </a:p>
          <a:p>
            <a:pPr marL="914400" lvl="2" indent="0">
              <a:buNone/>
            </a:pPr>
            <a:r>
              <a:rPr lang="sk-SK" b="1" smtClean="0"/>
              <a:t>                        Ďakujem </a:t>
            </a:r>
            <a:r>
              <a:rPr lang="sk-SK" b="1" dirty="0" smtClean="0"/>
              <a:t>za pozornosť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86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6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b="1" dirty="0"/>
              <a:t>Medzi kľúčové determinanty vývoja globálneho i slovenského energetického sektora (</a:t>
            </a:r>
            <a:r>
              <a:rPr lang="sk-SK" sz="2400" b="1" dirty="0" err="1"/>
              <a:t>energosektora</a:t>
            </a:r>
            <a:r>
              <a:rPr lang="sk-SK" sz="2400" b="1" dirty="0"/>
              <a:t>) môžeme zaradiť:</a:t>
            </a:r>
            <a:br>
              <a:rPr lang="sk-SK" sz="2400" b="1" dirty="0"/>
            </a:b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sk-SK" sz="2400" b="1" i="1" dirty="0"/>
              <a:t>Prírodné</a:t>
            </a:r>
            <a:r>
              <a:rPr lang="sk-SK" sz="2400" dirty="0"/>
              <a:t>, klíma, otepľovanie, najmä Arktídy, seizmické pohyby, skleníkové plyny, geografické osobitosti, oceánske prúdenie a hydrosféra;</a:t>
            </a:r>
          </a:p>
          <a:p>
            <a:pPr lvl="0"/>
            <a:r>
              <a:rPr lang="sk-SK" sz="2400" b="1" i="1" dirty="0"/>
              <a:t>Technologické</a:t>
            </a:r>
            <a:r>
              <a:rPr lang="sk-SK" sz="2400" dirty="0"/>
              <a:t>, zásadná zmena vzniku nových informácií, hmoty (aj antihmoty, </a:t>
            </a:r>
            <a:r>
              <a:rPr lang="sk-SK" sz="2400" dirty="0" err="1"/>
              <a:t>supravodiče</a:t>
            </a:r>
            <a:r>
              <a:rPr lang="sk-SK" sz="2400" dirty="0"/>
              <a:t>), energií (fúzia, plazma), inteligentných strojov, 3 D tlačiarní všetkých druhov, nové druhy komunikácie a dopravy (</a:t>
            </a:r>
            <a:r>
              <a:rPr lang="sk-SK" sz="2400" dirty="0" err="1"/>
              <a:t>levitácia</a:t>
            </a:r>
            <a:r>
              <a:rPr lang="sk-SK" sz="2400" dirty="0"/>
              <a:t>, kozmos), nanotechnológia, </a:t>
            </a:r>
            <a:r>
              <a:rPr lang="sk-SK" sz="2400" dirty="0" err="1"/>
              <a:t>bioinžinierstvo</a:t>
            </a:r>
            <a:r>
              <a:rPr lang="sk-SK" sz="2400" dirty="0"/>
              <a:t>, genetická manipulácia atď.; </a:t>
            </a:r>
          </a:p>
          <a:p>
            <a:pPr lvl="0"/>
            <a:r>
              <a:rPr lang="sk-SK" sz="2400" b="1" i="1" dirty="0"/>
              <a:t>Energetické</a:t>
            </a:r>
            <a:r>
              <a:rPr lang="sk-SK" sz="2400" i="1" dirty="0"/>
              <a:t>, </a:t>
            </a:r>
            <a:r>
              <a:rPr lang="sk-SK" sz="2400" dirty="0"/>
              <a:t>konvenčné, nekonvenčné, obnoviteľné a alternatívne zdroje energií;</a:t>
            </a:r>
          </a:p>
          <a:p>
            <a:pPr lvl="0"/>
            <a:r>
              <a:rPr lang="sk-SK" sz="2400" i="1" dirty="0"/>
              <a:t>Geopolitické pohyby a utváranie novej geopolitickej štruktúry a </a:t>
            </a:r>
            <a:r>
              <a:rPr lang="sk-SK" sz="2400" i="1" dirty="0" err="1"/>
              <a:t>geoenegetiky</a:t>
            </a:r>
            <a:r>
              <a:rPr lang="sk-SK" sz="2400" i="1" dirty="0"/>
              <a:t> sveta</a:t>
            </a:r>
            <a:r>
              <a:rPr lang="sk-SK" sz="2400" dirty="0"/>
              <a:t>; zásadné zmena energetických tokov vo svete;</a:t>
            </a:r>
          </a:p>
          <a:p>
            <a:pPr lvl="0"/>
            <a:r>
              <a:rPr lang="sk-SK" sz="2400" dirty="0"/>
              <a:t>Narušenie existujúcej </a:t>
            </a:r>
            <a:r>
              <a:rPr lang="sk-SK" sz="2400" b="1" dirty="0"/>
              <a:t>globálnej mocenskej rovnováhy</a:t>
            </a:r>
            <a:r>
              <a:rPr lang="sk-SK" sz="2400" dirty="0"/>
              <a:t>, budovanie nového </a:t>
            </a:r>
            <a:r>
              <a:rPr lang="sk-SK" sz="2400" dirty="0" err="1"/>
              <a:t>multipolárneho</a:t>
            </a:r>
            <a:r>
              <a:rPr lang="sk-SK" sz="2400" dirty="0"/>
              <a:t> sveta;   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b="1" dirty="0"/>
              <a:t>Medzi kľúčové determinanty vývoja globálneho i slovenského energetického sektora (</a:t>
            </a:r>
            <a:r>
              <a:rPr lang="sk-SK" sz="2400" b="1" dirty="0" err="1"/>
              <a:t>energosektora</a:t>
            </a:r>
            <a:r>
              <a:rPr lang="sk-SK" sz="2400" b="1" dirty="0"/>
              <a:t>) môžeme zaradiť:</a:t>
            </a:r>
            <a:br>
              <a:rPr lang="sk-SK" sz="2400" b="1" dirty="0"/>
            </a:b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sk-SK" sz="2400" b="1" i="1" dirty="0"/>
              <a:t>Ekonomické</a:t>
            </a:r>
            <a:r>
              <a:rPr lang="sk-SK" sz="2400" i="1" dirty="0"/>
              <a:t>, možné zlyhanie </a:t>
            </a:r>
            <a:r>
              <a:rPr lang="sk-SK" sz="2400" dirty="0"/>
              <a:t>globálnej meny, kríza globálneho finančného systému, kritická zadlženosť, virtuálny finančný systém, asymetria medzi virtuálnou a reálnou ekonomikou, kríza spotreby a produkcie;</a:t>
            </a:r>
          </a:p>
          <a:p>
            <a:pPr lvl="0"/>
            <a:r>
              <a:rPr lang="sk-SK" sz="2400" b="1" i="1" dirty="0"/>
              <a:t>Sociálne</a:t>
            </a:r>
            <a:r>
              <a:rPr lang="sk-SK" sz="2400" dirty="0"/>
              <a:t>, majetková a príjmová polarizácia, rastúci globálny sociálny chaos, geopolitická a neskôr i klimatická migrácia, kriminalita;</a:t>
            </a:r>
          </a:p>
          <a:p>
            <a:pPr lvl="0"/>
            <a:r>
              <a:rPr lang="sk-SK" sz="2400" b="1" i="1" dirty="0"/>
              <a:t>Politické</a:t>
            </a:r>
            <a:r>
              <a:rPr lang="sk-SK" sz="2400" i="1" dirty="0"/>
              <a:t>, </a:t>
            </a:r>
            <a:r>
              <a:rPr lang="sk-SK" sz="2400" dirty="0"/>
              <a:t>zlyhávanie suverénnych štátov a medzinárodných organizácií, kríza demokracie; snaha o vybudovanie Nového svetového poriadku;</a:t>
            </a:r>
          </a:p>
          <a:p>
            <a:pPr lvl="0"/>
            <a:r>
              <a:rPr lang="sk-SK" sz="2400" b="1" i="1" dirty="0"/>
              <a:t>Civilizačné, kultúrne a náboženské</a:t>
            </a:r>
            <a:r>
              <a:rPr lang="sk-SK" sz="2400" dirty="0"/>
              <a:t>, osobitne multikultúrna ideológia, stret islamskej a ortodoxnej civilizácie, náboženstva;</a:t>
            </a:r>
          </a:p>
          <a:p>
            <a:pPr lvl="0"/>
            <a:r>
              <a:rPr lang="sk-SK" sz="2400" b="1" i="1" dirty="0"/>
              <a:t>Inštitucionalizovaný morálny hazard</a:t>
            </a:r>
            <a:r>
              <a:rPr lang="sk-SK" sz="2400" i="1" dirty="0"/>
              <a:t>, </a:t>
            </a:r>
            <a:r>
              <a:rPr lang="sk-SK" sz="2400" b="1" i="1" dirty="0"/>
              <a:t>arogancia politických elít a majetných jedincov a skupín; sofistikovaná korupcia</a:t>
            </a:r>
            <a:r>
              <a:rPr lang="sk-SK" sz="2400" i="1" dirty="0"/>
              <a:t>. </a:t>
            </a:r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3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Obrázok č. 1     Úspešná </a:t>
            </a:r>
            <a:r>
              <a:rPr lang="sk-SK" sz="2400" dirty="0" err="1"/>
              <a:t>superintegrácia</a:t>
            </a:r>
            <a:r>
              <a:rPr lang="sk-SK" sz="2400" dirty="0"/>
              <a:t> na základe TTIP</a:t>
            </a:r>
            <a:br>
              <a:rPr lang="sk-SK" sz="2400" dirty="0"/>
            </a:br>
            <a:endParaRPr lang="sk-SK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8" y="1052736"/>
            <a:ext cx="79327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/>
              <a:t>Obrázok č. 2   Globálna </a:t>
            </a:r>
            <a:r>
              <a:rPr lang="sk-SK" sz="2400" dirty="0" err="1"/>
              <a:t>superintegrácia</a:t>
            </a:r>
            <a:r>
              <a:rPr lang="sk-SK" sz="2400" dirty="0"/>
              <a:t> – možná geopolitická štruktúra    </a:t>
            </a:r>
            <a:br>
              <a:rPr lang="sk-SK" sz="2400" dirty="0"/>
            </a:br>
            <a:r>
              <a:rPr lang="sk-SK" sz="2400" dirty="0"/>
              <a:t>   </a:t>
            </a:r>
            <a:r>
              <a:rPr lang="sk-SK" sz="2400" dirty="0" smtClean="0"/>
              <a:t> </a:t>
            </a:r>
            <a:r>
              <a:rPr lang="sk-SK" sz="2400" dirty="0"/>
              <a:t>(</a:t>
            </a:r>
            <a:r>
              <a:rPr lang="sk-SK" sz="2400" dirty="0" err="1"/>
              <a:t>superaktéri</a:t>
            </a:r>
            <a:r>
              <a:rPr lang="sk-SK" sz="2400" dirty="0"/>
              <a:t>)  </a:t>
            </a:r>
            <a:br>
              <a:rPr lang="sk-SK" sz="2400" dirty="0"/>
            </a:br>
            <a:endParaRPr lang="sk-SK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0955"/>
            <a:ext cx="7669285" cy="5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Obrázok č. 3    Možná neúspešná </a:t>
            </a:r>
            <a:r>
              <a:rPr lang="sk-SK" sz="2400" dirty="0" err="1"/>
              <a:t>superintegrácia</a:t>
            </a:r>
            <a:r>
              <a:rPr lang="sk-SK" sz="2400" dirty="0"/>
              <a:t> na základe TTIP</a:t>
            </a:r>
            <a:br>
              <a:rPr lang="sk-SK" sz="2400" dirty="0"/>
            </a:br>
            <a:endParaRPr lang="sk-SK" sz="24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5" y="1268760"/>
            <a:ext cx="75301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Obrázok č. 4  Možné geopolitické línie pri neúspešnej politickej integrácii EÚ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00799" cy="53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/>
              <a:t>Obrázok č.5  Nové globálne geopolitické ohnisko – Juhovýchodná  Ázia  </a:t>
            </a:r>
            <a:br>
              <a:rPr lang="sk-SK" sz="2400" dirty="0"/>
            </a:br>
            <a:r>
              <a:rPr lang="sk-SK" sz="2400" dirty="0"/>
              <a:t>(Juhočínske more)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/>
              <a:t>Obrázok č. 7    Kľúčové geoenergetické roky a priestory v západnej Eurázii</a:t>
            </a:r>
            <a:br>
              <a:rPr lang="sk-SK" sz="2400" dirty="0"/>
            </a:br>
            <a:endParaRPr lang="sk-SK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4" y="1196752"/>
            <a:ext cx="7732097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182</Words>
  <Application>Microsoft Office PowerPoint</Application>
  <PresentationFormat>Prezentácia na obrazovke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DETERMINANTY ZMIEN ENERGETICKÉHO SEKTORA SR </vt:lpstr>
      <vt:lpstr>Medzi kľúčové determinanty vývoja globálneho i slovenského energetického sektora (energosektora) môžeme zaradiť: </vt:lpstr>
      <vt:lpstr>Medzi kľúčové determinanty vývoja globálneho i slovenského energetického sektora (energosektora) môžeme zaradiť: </vt:lpstr>
      <vt:lpstr>Obrázok č. 1     Úspešná superintegrácia na základe TTIP </vt:lpstr>
      <vt:lpstr>Obrázok č. 2   Globálna superintegrácia – možná geopolitická štruktúra         (superaktéri)   </vt:lpstr>
      <vt:lpstr>Obrázok č. 3    Možná neúspešná superintegrácia na základe TTIP </vt:lpstr>
      <vt:lpstr>Obrázok č. 4  Možné geopolitické línie pri neúspešnej politickej integrácii EÚ </vt:lpstr>
      <vt:lpstr>Obrázok č.5  Nové globálne geopolitické ohnisko – Juhovýchodná  Ázia   (Juhočínske more)</vt:lpstr>
      <vt:lpstr>Obrázok č. 7    Kľúčové geoenergetické roky a priestory v západnej Eurázii </vt:lpstr>
      <vt:lpstr>Obrázok č. 8   Globálna rekonštrukcia geoenergetiky – blokácia energetických tokov Ruskej federácie do EÚ</vt:lpstr>
      <vt:lpstr>Obrázok č. 9   Nové možné globálne energetické toky (aj priestory konfliktov)</vt:lpstr>
      <vt:lpstr>Obrázok č. 10  Budúce možné energetické toky z Blízkeho východu   a kaukazského regiónu do EÚ</vt:lpstr>
      <vt:lpstr>Obrázok č. 11   Budúce možné energetické toky z RF a Iránu do EÚ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DETERMINANTY ZMIEN ENERGETICKÉHO SEKTORA SR </dc:title>
  <dc:creator>volner</dc:creator>
  <cp:lastModifiedBy>volner</cp:lastModifiedBy>
  <cp:revision>11</cp:revision>
  <dcterms:created xsi:type="dcterms:W3CDTF">2016-06-12T18:33:24Z</dcterms:created>
  <dcterms:modified xsi:type="dcterms:W3CDTF">2016-06-12T18:55:07Z</dcterms:modified>
</cp:coreProperties>
</file>